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heme/themeOverride1.xml" ContentType="application/vnd.openxmlformats-officedocument.themeOverride+xml"/>
  <Override PartName="/ppt/notesSlides/notesSlide12.xml" ContentType="application/vnd.openxmlformats-officedocument.presentationml.notesSlide+xml"/>
  <Override PartName="/ppt/theme/themeOverride2.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4"/>
  </p:notesMasterIdLst>
  <p:sldIdLst>
    <p:sldId id="256" r:id="rId2"/>
    <p:sldId id="267" r:id="rId3"/>
    <p:sldId id="268" r:id="rId4"/>
    <p:sldId id="270" r:id="rId5"/>
    <p:sldId id="273" r:id="rId6"/>
    <p:sldId id="257" r:id="rId7"/>
    <p:sldId id="259" r:id="rId8"/>
    <p:sldId id="265" r:id="rId9"/>
    <p:sldId id="275" r:id="rId10"/>
    <p:sldId id="262" r:id="rId11"/>
    <p:sldId id="266" r:id="rId12"/>
    <p:sldId id="261" r:id="rId13"/>
    <p:sldId id="269" r:id="rId14"/>
    <p:sldId id="277" r:id="rId15"/>
    <p:sldId id="276" r:id="rId16"/>
    <p:sldId id="271" r:id="rId17"/>
    <p:sldId id="258" r:id="rId18"/>
    <p:sldId id="263" r:id="rId19"/>
    <p:sldId id="272" r:id="rId20"/>
    <p:sldId id="274" r:id="rId21"/>
    <p:sldId id="260" r:id="rId22"/>
    <p:sldId id="278"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via.Cioran" initials="L" lastIdx="1" clrIdx="0">
    <p:extLst>
      <p:ext uri="{19B8F6BF-5375-455C-9EA6-DF929625EA0E}">
        <p15:presenceInfo xmlns:p15="http://schemas.microsoft.com/office/powerpoint/2012/main" userId="S-1-5-21-1829081727-3859785309-4164920724-169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1513"/>
    <a:srgbClr val="EAB0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5482" autoAdjust="0"/>
  </p:normalViewPr>
  <p:slideViewPr>
    <p:cSldViewPr snapToGrid="0">
      <p:cViewPr varScale="1">
        <p:scale>
          <a:sx n="98" d="100"/>
          <a:sy n="98" d="100"/>
        </p:scale>
        <p:origin x="101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4E5128-91D9-4C1D-B9D2-65C6B763B40D}" type="datetimeFigureOut">
              <a:rPr lang="en-US" smtClean="0"/>
              <a:t>4/28/2023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EEBBD1-9222-4AAF-AB64-478B17B26EC8}" type="slidenum">
              <a:rPr lang="en-US" smtClean="0"/>
              <a:t>‹#›</a:t>
            </a:fld>
            <a:endParaRPr lang="en-US"/>
          </a:p>
        </p:txBody>
      </p:sp>
    </p:spTree>
    <p:extLst>
      <p:ext uri="{BB962C8B-B14F-4D97-AF65-F5344CB8AC3E}">
        <p14:creationId xmlns:p14="http://schemas.microsoft.com/office/powerpoint/2010/main" val="6200770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ncbi.nlm.nih.gov/pmc/articles/PMC9623273/"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youtube.com/watch?v=Cwml4sbRCdo&amp;t=49s"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EEBBD1-9222-4AAF-AB64-478B17B26EC8}" type="slidenum">
              <a:rPr lang="en-US" smtClean="0"/>
              <a:t>1</a:t>
            </a:fld>
            <a:endParaRPr lang="en-US"/>
          </a:p>
        </p:txBody>
      </p:sp>
    </p:spTree>
    <p:extLst>
      <p:ext uri="{BB962C8B-B14F-4D97-AF65-F5344CB8AC3E}">
        <p14:creationId xmlns:p14="http://schemas.microsoft.com/office/powerpoint/2010/main" val="37259632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EEBBD1-9222-4AAF-AB64-478B17B26EC8}" type="slidenum">
              <a:rPr lang="en-US" smtClean="0"/>
              <a:t>15</a:t>
            </a:fld>
            <a:endParaRPr lang="en-US"/>
          </a:p>
        </p:txBody>
      </p:sp>
    </p:spTree>
    <p:extLst>
      <p:ext uri="{BB962C8B-B14F-4D97-AF65-F5344CB8AC3E}">
        <p14:creationId xmlns:p14="http://schemas.microsoft.com/office/powerpoint/2010/main" val="2061537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RO" dirty="0"/>
              <a:t>Mesaje manipulatoare – la noi sunt foarte promovate produsele de tutun incalzit.</a:t>
            </a:r>
            <a:r>
              <a:rPr lang="ro-RO" baseline="0" dirty="0"/>
              <a:t> Firmele producatoare de țigarete (iQOS, glo) au realizat studii pentru a sustine ideea ca produsele ENDs si HEATS sunt prezentate ca alternative la fumatul clasic</a:t>
            </a:r>
          </a:p>
          <a:p>
            <a:r>
              <a:rPr lang="ro-RO" baseline="0" dirty="0"/>
              <a:t>Marketing agresiv- plasarea reclamelor la produse ENDS sau HEATS in apropierea scolilor</a:t>
            </a:r>
          </a:p>
          <a:p>
            <a:r>
              <a:rPr lang="ro-RO" baseline="0" dirty="0"/>
              <a:t>Alte surse de informare: </a:t>
            </a:r>
            <a:r>
              <a:rPr lang="en-US" dirty="0">
                <a:hlinkClick r:id="rId3"/>
              </a:rPr>
              <a:t>Tobacco industry messaging around harm: Narrative framing in PMI and BAT press releases and annual reports 2011 to 2021 - PMC (nih.gov)</a:t>
            </a:r>
            <a:endParaRPr lang="en-US" dirty="0"/>
          </a:p>
        </p:txBody>
      </p:sp>
      <p:sp>
        <p:nvSpPr>
          <p:cNvPr id="4" name="Slide Number Placeholder 3"/>
          <p:cNvSpPr>
            <a:spLocks noGrp="1"/>
          </p:cNvSpPr>
          <p:nvPr>
            <p:ph type="sldNum" sz="quarter" idx="10"/>
          </p:nvPr>
        </p:nvSpPr>
        <p:spPr/>
        <p:txBody>
          <a:bodyPr/>
          <a:lstStyle/>
          <a:p>
            <a:fld id="{77EEBBD1-9222-4AAF-AB64-478B17B26EC8}" type="slidenum">
              <a:rPr lang="en-US" smtClean="0"/>
              <a:t>17</a:t>
            </a:fld>
            <a:endParaRPr lang="en-US"/>
          </a:p>
        </p:txBody>
      </p:sp>
    </p:spTree>
    <p:extLst>
      <p:ext uri="{BB962C8B-B14F-4D97-AF65-F5344CB8AC3E}">
        <p14:creationId xmlns:p14="http://schemas.microsoft.com/office/powerpoint/2010/main" val="24583203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RO" dirty="0"/>
              <a:t>Se intreaba copiii: ce puteti să faceți în loc sa incepeți să fumați</a:t>
            </a:r>
            <a:r>
              <a:rPr lang="ro-RO" baseline="0" dirty="0"/>
              <a:t>?</a:t>
            </a:r>
            <a:endParaRPr lang="en-US" dirty="0"/>
          </a:p>
        </p:txBody>
      </p:sp>
      <p:sp>
        <p:nvSpPr>
          <p:cNvPr id="4" name="Slide Number Placeholder 3"/>
          <p:cNvSpPr>
            <a:spLocks noGrp="1"/>
          </p:cNvSpPr>
          <p:nvPr>
            <p:ph type="sldNum" sz="quarter" idx="10"/>
          </p:nvPr>
        </p:nvSpPr>
        <p:spPr/>
        <p:txBody>
          <a:bodyPr/>
          <a:lstStyle/>
          <a:p>
            <a:fld id="{77EEBBD1-9222-4AAF-AB64-478B17B26EC8}" type="slidenum">
              <a:rPr lang="en-US" smtClean="0"/>
              <a:t>19</a:t>
            </a:fld>
            <a:endParaRPr lang="en-US"/>
          </a:p>
        </p:txBody>
      </p:sp>
    </p:spTree>
    <p:extLst>
      <p:ext uri="{BB962C8B-B14F-4D97-AF65-F5344CB8AC3E}">
        <p14:creationId xmlns:p14="http://schemas.microsoft.com/office/powerpoint/2010/main" val="20228211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err="1">
                <a:solidFill>
                  <a:schemeClr val="tx1"/>
                </a:solidFill>
                <a:effectLst/>
                <a:latin typeface="+mn-lt"/>
                <a:ea typeface="+mn-ea"/>
                <a:cs typeface="+mn-cs"/>
              </a:rPr>
              <a:t>Recomand</a:t>
            </a:r>
            <a:r>
              <a:rPr lang="ro-RO" sz="1200" b="1" kern="1200" dirty="0">
                <a:solidFill>
                  <a:schemeClr val="tx1"/>
                </a:solidFill>
                <a:effectLst/>
                <a:latin typeface="+mn-lt"/>
                <a:ea typeface="+mn-ea"/>
                <a:cs typeface="+mn-cs"/>
              </a:rPr>
              <a:t>ări OMS </a:t>
            </a:r>
            <a:r>
              <a:rPr lang="ro-RO" sz="1200" b="1" i="1" kern="1200" dirty="0">
                <a:solidFill>
                  <a:schemeClr val="tx1"/>
                </a:solidFill>
                <a:effectLst/>
                <a:latin typeface="+mn-lt"/>
                <a:ea typeface="+mn-ea"/>
                <a:cs typeface="+mn-cs"/>
              </a:rPr>
              <a:t>activitate fizică copii și adolescenți</a:t>
            </a:r>
            <a:endParaRPr lang="en-US" sz="1200" kern="1200" dirty="0">
              <a:solidFill>
                <a:schemeClr val="tx1"/>
              </a:solidFill>
              <a:effectLst/>
              <a:latin typeface="+mn-lt"/>
              <a:ea typeface="+mn-ea"/>
              <a:cs typeface="+mn-cs"/>
            </a:endParaRPr>
          </a:p>
          <a:p>
            <a:r>
              <a:rPr lang="en-GB" sz="1200" b="1" i="1" kern="1200" dirty="0" err="1">
                <a:solidFill>
                  <a:schemeClr val="tx1"/>
                </a:solidFill>
                <a:effectLst/>
                <a:latin typeface="+mn-lt"/>
                <a:ea typeface="+mn-ea"/>
                <a:cs typeface="+mn-cs"/>
              </a:rPr>
              <a:t>Recomand</a:t>
            </a:r>
            <a:r>
              <a:rPr lang="ro-RO" sz="1200" b="1" i="1" kern="1200" dirty="0">
                <a:solidFill>
                  <a:schemeClr val="tx1"/>
                </a:solidFill>
                <a:effectLst/>
                <a:latin typeface="+mn-lt"/>
                <a:ea typeface="+mn-ea"/>
                <a:cs typeface="+mn-cs"/>
              </a:rPr>
              <a:t>ări</a:t>
            </a:r>
            <a:endParaRPr lang="en-US" sz="1200" kern="1200" dirty="0">
              <a:solidFill>
                <a:schemeClr val="tx1"/>
              </a:solidFill>
              <a:effectLst/>
              <a:latin typeface="+mn-lt"/>
              <a:ea typeface="+mn-ea"/>
              <a:cs typeface="+mn-cs"/>
            </a:endParaRPr>
          </a:p>
          <a:p>
            <a:r>
              <a:rPr lang="ro-RO" sz="1200" kern="1200" dirty="0">
                <a:solidFill>
                  <a:schemeClr val="tx1"/>
                </a:solidFill>
                <a:effectLst/>
                <a:latin typeface="+mn-lt"/>
                <a:ea typeface="+mn-ea"/>
                <a:cs typeface="+mn-cs"/>
              </a:rPr>
              <a:t>Pentru copii și adolescenți, activitatea fizică poate fi întreprinsă ca parte a recreerii și a petrecerii timpului liber (joc, jocuri, sport sau exerciții fizice planificate), educație fizică, transport activ (mers pe jos și cu bicicleta) sau treburi casnice, la școală, acasă și în comunitate.</a:t>
            </a:r>
            <a:endParaRPr lang="en-US" sz="1200" kern="1200" dirty="0">
              <a:solidFill>
                <a:schemeClr val="tx1"/>
              </a:solidFill>
              <a:effectLst/>
              <a:latin typeface="+mn-lt"/>
              <a:ea typeface="+mn-ea"/>
              <a:cs typeface="+mn-cs"/>
            </a:endParaRPr>
          </a:p>
          <a:p>
            <a:r>
              <a:rPr lang="ro-RO" sz="1200" kern="1200" dirty="0">
                <a:solidFill>
                  <a:schemeClr val="tx1"/>
                </a:solidFill>
                <a:effectLst/>
                <a:latin typeface="+mn-lt"/>
                <a:ea typeface="+mn-ea"/>
                <a:cs typeface="+mn-cs"/>
              </a:rPr>
              <a:t>Copiii și adolescenții ar trebui să facă în medie cel puțin </a:t>
            </a:r>
            <a:r>
              <a:rPr lang="ro-RO" sz="1200" b="1" kern="1200" dirty="0">
                <a:solidFill>
                  <a:schemeClr val="tx1"/>
                </a:solidFill>
                <a:effectLst/>
                <a:latin typeface="+mn-lt"/>
                <a:ea typeface="+mn-ea"/>
                <a:cs typeface="+mn-cs"/>
              </a:rPr>
              <a:t>60 de minute pe zi</a:t>
            </a:r>
            <a:r>
              <a:rPr lang="ro-RO" sz="1200" kern="1200" dirty="0">
                <a:solidFill>
                  <a:schemeClr val="tx1"/>
                </a:solidFill>
                <a:effectLst/>
                <a:latin typeface="+mn-lt"/>
                <a:ea typeface="+mn-ea"/>
                <a:cs typeface="+mn-cs"/>
              </a:rPr>
              <a:t> </a:t>
            </a:r>
            <a:r>
              <a:rPr lang="ro-RO" sz="1200" b="1" kern="1200" dirty="0">
                <a:solidFill>
                  <a:schemeClr val="tx1"/>
                </a:solidFill>
                <a:effectLst/>
                <a:latin typeface="+mn-lt"/>
                <a:ea typeface="+mn-ea"/>
                <a:cs typeface="+mn-cs"/>
              </a:rPr>
              <a:t>activitate fizică d</a:t>
            </a:r>
            <a:r>
              <a:rPr lang="ro-RO" sz="1200" kern="1200" dirty="0">
                <a:solidFill>
                  <a:schemeClr val="tx1"/>
                </a:solidFill>
                <a:effectLst/>
                <a:latin typeface="+mn-lt"/>
                <a:ea typeface="+mn-ea"/>
                <a:cs typeface="+mn-cs"/>
              </a:rPr>
              <a:t>e </a:t>
            </a:r>
            <a:r>
              <a:rPr lang="ro-RO" sz="1200" b="1" kern="1200" dirty="0">
                <a:solidFill>
                  <a:schemeClr val="tx1"/>
                </a:solidFill>
                <a:effectLst/>
                <a:latin typeface="+mn-lt"/>
                <a:ea typeface="+mn-ea"/>
                <a:cs typeface="+mn-cs"/>
              </a:rPr>
              <a:t>intensitate moderată până la viguroasă</a:t>
            </a:r>
            <a:r>
              <a:rPr lang="ro-RO" sz="1200" kern="1200" dirty="0">
                <a:solidFill>
                  <a:schemeClr val="tx1"/>
                </a:solidFill>
                <a:effectLst/>
                <a:latin typeface="+mn-lt"/>
                <a:ea typeface="+mn-ea"/>
                <a:cs typeface="+mn-cs"/>
              </a:rPr>
              <a:t>, mai ales aerobă, pe parcursul săptămânii.</a:t>
            </a:r>
            <a:endParaRPr lang="en-US" sz="1200" kern="1200" dirty="0">
              <a:solidFill>
                <a:schemeClr val="tx1"/>
              </a:solidFill>
              <a:effectLst/>
              <a:latin typeface="+mn-lt"/>
              <a:ea typeface="+mn-ea"/>
              <a:cs typeface="+mn-cs"/>
            </a:endParaRPr>
          </a:p>
          <a:p>
            <a:r>
              <a:rPr lang="ro-RO" sz="1200" kern="1200" dirty="0">
                <a:solidFill>
                  <a:schemeClr val="tx1"/>
                </a:solidFill>
                <a:effectLst/>
                <a:latin typeface="+mn-lt"/>
                <a:ea typeface="+mn-ea"/>
                <a:cs typeface="+mn-cs"/>
              </a:rPr>
              <a:t>Activitățile fizice aerobe de </a:t>
            </a:r>
            <a:r>
              <a:rPr lang="ro-RO" sz="1200" b="1" kern="1200" dirty="0">
                <a:solidFill>
                  <a:schemeClr val="tx1"/>
                </a:solidFill>
                <a:effectLst/>
                <a:latin typeface="+mn-lt"/>
                <a:ea typeface="+mn-ea"/>
                <a:cs typeface="+mn-cs"/>
              </a:rPr>
              <a:t>intensitate viguroasă</a:t>
            </a:r>
            <a:r>
              <a:rPr lang="ro-RO" sz="1200" kern="1200" dirty="0">
                <a:solidFill>
                  <a:schemeClr val="tx1"/>
                </a:solidFill>
                <a:effectLst/>
                <a:latin typeface="+mn-lt"/>
                <a:ea typeface="+mn-ea"/>
                <a:cs typeface="+mn-cs"/>
              </a:rPr>
              <a:t>, precum și cele care întăresc mușchii și oasele, trebuie încorporate cel puțin </a:t>
            </a:r>
            <a:r>
              <a:rPr lang="ro-RO" sz="1200" b="1" kern="1200" dirty="0">
                <a:solidFill>
                  <a:schemeClr val="tx1"/>
                </a:solidFill>
                <a:effectLst/>
                <a:latin typeface="+mn-lt"/>
                <a:ea typeface="+mn-ea"/>
                <a:cs typeface="+mn-cs"/>
              </a:rPr>
              <a:t>3 zile pe săptămână</a:t>
            </a:r>
            <a:r>
              <a:rPr lang="ro-RO"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r>
              <a:rPr lang="ro-RO" sz="1200" b="1" i="1" kern="1200" dirty="0">
                <a:solidFill>
                  <a:schemeClr val="tx1"/>
                </a:solidFill>
                <a:effectLst/>
                <a:latin typeface="+mn-lt"/>
                <a:ea typeface="+mn-ea"/>
                <a:cs typeface="+mn-cs"/>
              </a:rPr>
              <a:t>Beneficii pentru sănătate</a:t>
            </a:r>
            <a:endParaRPr lang="en-US" sz="1200" kern="1200" dirty="0">
              <a:solidFill>
                <a:schemeClr val="tx1"/>
              </a:solidFill>
              <a:effectLst/>
              <a:latin typeface="+mn-lt"/>
              <a:ea typeface="+mn-ea"/>
              <a:cs typeface="+mn-cs"/>
            </a:endParaRPr>
          </a:p>
          <a:p>
            <a:r>
              <a:rPr lang="ro-RO" sz="1200" kern="1200" dirty="0">
                <a:solidFill>
                  <a:schemeClr val="tx1"/>
                </a:solidFill>
                <a:effectLst/>
                <a:latin typeface="+mn-lt"/>
                <a:ea typeface="+mn-ea"/>
                <a:cs typeface="+mn-cs"/>
              </a:rPr>
              <a:t>La copii și adolescenți, activitatea fizică conferă următoarele beneficii asupra sănătății: </a:t>
            </a:r>
            <a:r>
              <a:rPr lang="ro-RO" sz="1200" b="1" kern="1200" dirty="0">
                <a:solidFill>
                  <a:schemeClr val="tx1"/>
                </a:solidFill>
                <a:effectLst/>
                <a:latin typeface="+mn-lt"/>
                <a:ea typeface="+mn-ea"/>
                <a:cs typeface="+mn-cs"/>
              </a:rPr>
              <a:t>îmbunătățirea aptitudinii fizice </a:t>
            </a:r>
            <a:r>
              <a:rPr lang="ro-RO" sz="1200" kern="1200" dirty="0">
                <a:solidFill>
                  <a:schemeClr val="tx1"/>
                </a:solidFill>
                <a:effectLst/>
                <a:latin typeface="+mn-lt"/>
                <a:ea typeface="+mn-ea"/>
                <a:cs typeface="+mn-cs"/>
              </a:rPr>
              <a:t>(aptitudine cardiorespiratorie și musculară), a </a:t>
            </a:r>
            <a:r>
              <a:rPr lang="ro-RO" sz="1200" b="1" kern="1200" dirty="0">
                <a:solidFill>
                  <a:schemeClr val="tx1"/>
                </a:solidFill>
                <a:effectLst/>
                <a:latin typeface="+mn-lt"/>
                <a:ea typeface="+mn-ea"/>
                <a:cs typeface="+mn-cs"/>
              </a:rPr>
              <a:t>sănătății cardiometabolice</a:t>
            </a:r>
            <a:r>
              <a:rPr lang="ro-RO" sz="1200" kern="1200" dirty="0">
                <a:solidFill>
                  <a:schemeClr val="tx1"/>
                </a:solidFill>
                <a:effectLst/>
                <a:latin typeface="+mn-lt"/>
                <a:ea typeface="+mn-ea"/>
                <a:cs typeface="+mn-cs"/>
              </a:rPr>
              <a:t> (tensiune arterială, dislipidemie, glucoză și rezistență la insulină), </a:t>
            </a:r>
            <a:r>
              <a:rPr lang="ro-RO" sz="1200" b="1" kern="1200" dirty="0">
                <a:solidFill>
                  <a:schemeClr val="tx1"/>
                </a:solidFill>
                <a:effectLst/>
                <a:latin typeface="+mn-lt"/>
                <a:ea typeface="+mn-ea"/>
                <a:cs typeface="+mn-cs"/>
              </a:rPr>
              <a:t>sănătății</a:t>
            </a:r>
            <a:r>
              <a:rPr lang="ro-RO" sz="1200" kern="1200" dirty="0">
                <a:solidFill>
                  <a:schemeClr val="tx1"/>
                </a:solidFill>
                <a:effectLst/>
                <a:latin typeface="+mn-lt"/>
                <a:ea typeface="+mn-ea"/>
                <a:cs typeface="+mn-cs"/>
              </a:rPr>
              <a:t> </a:t>
            </a:r>
            <a:r>
              <a:rPr lang="ro-RO" sz="1200" b="1" kern="1200" dirty="0">
                <a:solidFill>
                  <a:schemeClr val="tx1"/>
                </a:solidFill>
                <a:effectLst/>
                <a:latin typeface="+mn-lt"/>
                <a:ea typeface="+mn-ea"/>
                <a:cs typeface="+mn-cs"/>
              </a:rPr>
              <a:t>oaselor</a:t>
            </a:r>
            <a:r>
              <a:rPr lang="ro-RO" sz="1200" kern="1200" dirty="0">
                <a:solidFill>
                  <a:schemeClr val="tx1"/>
                </a:solidFill>
                <a:effectLst/>
                <a:latin typeface="+mn-lt"/>
                <a:ea typeface="+mn-ea"/>
                <a:cs typeface="+mn-cs"/>
              </a:rPr>
              <a:t>, a </a:t>
            </a:r>
            <a:r>
              <a:rPr lang="ro-RO" sz="1200" b="1" kern="1200" dirty="0">
                <a:solidFill>
                  <a:schemeClr val="tx1"/>
                </a:solidFill>
                <a:effectLst/>
                <a:latin typeface="+mn-lt"/>
                <a:ea typeface="+mn-ea"/>
                <a:cs typeface="+mn-cs"/>
              </a:rPr>
              <a:t>rezultatelor cognitive</a:t>
            </a:r>
            <a:r>
              <a:rPr lang="ro-RO" sz="1200" kern="1200" dirty="0">
                <a:solidFill>
                  <a:schemeClr val="tx1"/>
                </a:solidFill>
                <a:effectLst/>
                <a:latin typeface="+mn-lt"/>
                <a:ea typeface="+mn-ea"/>
                <a:cs typeface="+mn-cs"/>
              </a:rPr>
              <a:t> (performanță academică, funcție executivă), </a:t>
            </a:r>
            <a:r>
              <a:rPr lang="ro-RO" sz="1200" b="1" kern="1200" dirty="0">
                <a:solidFill>
                  <a:schemeClr val="tx1"/>
                </a:solidFill>
                <a:effectLst/>
                <a:latin typeface="+mn-lt"/>
                <a:ea typeface="+mn-ea"/>
                <a:cs typeface="+mn-cs"/>
              </a:rPr>
              <a:t>sănătății mentale</a:t>
            </a:r>
            <a:r>
              <a:rPr lang="ro-RO" sz="1200" kern="1200" dirty="0">
                <a:solidFill>
                  <a:schemeClr val="tx1"/>
                </a:solidFill>
                <a:effectLst/>
                <a:latin typeface="+mn-lt"/>
                <a:ea typeface="+mn-ea"/>
                <a:cs typeface="+mn-cs"/>
              </a:rPr>
              <a:t> (simptome reduse de depresie) și </a:t>
            </a:r>
            <a:r>
              <a:rPr lang="ro-RO" sz="1200" b="1" kern="1200" dirty="0">
                <a:solidFill>
                  <a:schemeClr val="tx1"/>
                </a:solidFill>
                <a:effectLst/>
                <a:latin typeface="+mn-lt"/>
                <a:ea typeface="+mn-ea"/>
                <a:cs typeface="+mn-cs"/>
              </a:rPr>
              <a:t>adipozitate redusă</a:t>
            </a:r>
            <a:r>
              <a:rPr lang="ro-RO"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r>
              <a:rPr lang="ro-RO" sz="1200" b="1" kern="1200" dirty="0">
                <a:solidFill>
                  <a:schemeClr val="tx1"/>
                </a:solidFill>
                <a:effectLst/>
                <a:latin typeface="+mn-lt"/>
                <a:ea typeface="+mn-ea"/>
                <a:cs typeface="+mn-cs"/>
              </a:rPr>
              <a:t>Mesaje de bune practici privind activitatea fizică</a:t>
            </a:r>
            <a:endParaRPr lang="en-US" sz="1200" kern="1200" dirty="0">
              <a:solidFill>
                <a:schemeClr val="tx1"/>
              </a:solidFill>
              <a:effectLst/>
              <a:latin typeface="+mn-lt"/>
              <a:ea typeface="+mn-ea"/>
              <a:cs typeface="+mn-cs"/>
            </a:endParaRPr>
          </a:p>
          <a:p>
            <a:pPr lvl="0"/>
            <a:r>
              <a:rPr lang="ro-RO" sz="1200" kern="1200" dirty="0">
                <a:solidFill>
                  <a:schemeClr val="tx1"/>
                </a:solidFill>
                <a:effectLst/>
                <a:latin typeface="+mn-lt"/>
                <a:ea typeface="+mn-ea"/>
                <a:cs typeface="+mn-cs"/>
              </a:rPr>
              <a:t>Este mai bine să faci o activitate fizică decât să nu faci niciuna.</a:t>
            </a:r>
            <a:endParaRPr lang="en-US" sz="1200" kern="1200" dirty="0">
              <a:solidFill>
                <a:schemeClr val="tx1"/>
              </a:solidFill>
              <a:effectLst/>
              <a:latin typeface="+mn-lt"/>
              <a:ea typeface="+mn-ea"/>
              <a:cs typeface="+mn-cs"/>
            </a:endParaRPr>
          </a:p>
          <a:p>
            <a:pPr lvl="0"/>
            <a:r>
              <a:rPr lang="ro-RO" sz="1200" kern="1200" dirty="0">
                <a:solidFill>
                  <a:schemeClr val="tx1"/>
                </a:solidFill>
                <a:effectLst/>
                <a:latin typeface="+mn-lt"/>
                <a:ea typeface="+mn-ea"/>
                <a:cs typeface="+mn-cs"/>
              </a:rPr>
              <a:t> Dacă copiii și adolescenții nu îndeplinesc recomandările, efectuarea unor activități fizice le vor aduce beneficii sănătății.</a:t>
            </a:r>
            <a:endParaRPr lang="en-US" sz="1200" kern="1200" dirty="0">
              <a:solidFill>
                <a:schemeClr val="tx1"/>
              </a:solidFill>
              <a:effectLst/>
              <a:latin typeface="+mn-lt"/>
              <a:ea typeface="+mn-ea"/>
              <a:cs typeface="+mn-cs"/>
            </a:endParaRPr>
          </a:p>
          <a:p>
            <a:pPr lvl="0"/>
            <a:r>
              <a:rPr lang="ro-RO" sz="1200" kern="1200" dirty="0">
                <a:solidFill>
                  <a:schemeClr val="tx1"/>
                </a:solidFill>
                <a:effectLst/>
                <a:latin typeface="+mn-lt"/>
                <a:ea typeface="+mn-ea"/>
                <a:cs typeface="+mn-cs"/>
              </a:rPr>
              <a:t>Copiii și adolescenții ar trebui să înceapă prin a face activitate fizică în doze mici și să crească treptat frecvența, intensitatea și durata în timp.</a:t>
            </a:r>
            <a:endParaRPr lang="en-US" sz="1200" kern="1200" dirty="0">
              <a:solidFill>
                <a:schemeClr val="tx1"/>
              </a:solidFill>
              <a:effectLst/>
              <a:latin typeface="+mn-lt"/>
              <a:ea typeface="+mn-ea"/>
              <a:cs typeface="+mn-cs"/>
            </a:endParaRPr>
          </a:p>
          <a:p>
            <a:pPr lvl="0"/>
            <a:r>
              <a:rPr lang="ro-RO" sz="1200" kern="1200" dirty="0">
                <a:solidFill>
                  <a:schemeClr val="tx1"/>
                </a:solidFill>
                <a:effectLst/>
                <a:latin typeface="+mn-lt"/>
                <a:ea typeface="+mn-ea"/>
                <a:cs typeface="+mn-cs"/>
              </a:rPr>
              <a:t>Este important să oferim tuturor copiilor și adolescenților oportunități sigure și echitabile și să-i încurajăm să participe la activități fizice care sunt plăcute, variate și adecvate vârstei și abilităților lor.</a:t>
            </a:r>
            <a:endParaRPr lang="en-US" sz="1200" kern="1200" dirty="0">
              <a:solidFill>
                <a:schemeClr val="tx1"/>
              </a:solidFill>
              <a:effectLst/>
              <a:latin typeface="+mn-lt"/>
              <a:ea typeface="+mn-ea"/>
              <a:cs typeface="+mn-cs"/>
            </a:endParaRPr>
          </a:p>
          <a:p>
            <a:r>
              <a:rPr lang="ro-RO" sz="1200" b="1" i="1" kern="1200" dirty="0">
                <a:solidFill>
                  <a:schemeClr val="tx1"/>
                </a:solidFill>
                <a:effectLst/>
                <a:latin typeface="+mn-lt"/>
                <a:ea typeface="+mn-ea"/>
                <a:cs typeface="+mn-cs"/>
              </a:rPr>
              <a:t>Recomandări pentru comportamentul sedentar</a:t>
            </a:r>
            <a:endParaRPr lang="en-US" sz="1200" kern="1200" dirty="0">
              <a:solidFill>
                <a:schemeClr val="tx1"/>
              </a:solidFill>
              <a:effectLst/>
              <a:latin typeface="+mn-lt"/>
              <a:ea typeface="+mn-ea"/>
              <a:cs typeface="+mn-cs"/>
            </a:endParaRPr>
          </a:p>
          <a:p>
            <a:r>
              <a:rPr lang="ro-RO" sz="1200" b="1" i="1" kern="1200" dirty="0">
                <a:solidFill>
                  <a:schemeClr val="tx1"/>
                </a:solidFill>
                <a:effectLst/>
                <a:latin typeface="+mn-lt"/>
                <a:ea typeface="+mn-ea"/>
                <a:cs typeface="+mn-cs"/>
              </a:rPr>
              <a:t>Comportamentul sedentar </a:t>
            </a:r>
            <a:r>
              <a:rPr lang="ro-RO" sz="1200" kern="1200" dirty="0">
                <a:solidFill>
                  <a:schemeClr val="tx1"/>
                </a:solidFill>
                <a:effectLst/>
                <a:latin typeface="+mn-lt"/>
                <a:ea typeface="+mn-ea"/>
                <a:cs typeface="+mn-cs"/>
              </a:rPr>
              <a:t>este definit ca timpul petrecut stând cu un consum redus de energie, în timp ce este treaz, la școală, acasă în comunitate și în timpul transportului.</a:t>
            </a:r>
            <a:endParaRPr lang="en-US" sz="1200" kern="1200" dirty="0">
              <a:solidFill>
                <a:schemeClr val="tx1"/>
              </a:solidFill>
              <a:effectLst/>
              <a:latin typeface="+mn-lt"/>
              <a:ea typeface="+mn-ea"/>
              <a:cs typeface="+mn-cs"/>
            </a:endParaRPr>
          </a:p>
          <a:p>
            <a:r>
              <a:rPr lang="ro-RO" sz="1200" b="1" kern="1200" dirty="0">
                <a:solidFill>
                  <a:schemeClr val="tx1"/>
                </a:solidFill>
                <a:effectLst/>
                <a:latin typeface="+mn-lt"/>
                <a:ea typeface="+mn-ea"/>
                <a:cs typeface="+mn-cs"/>
              </a:rPr>
              <a:t>Se recomandă ca:</a:t>
            </a:r>
            <a:endParaRPr lang="en-US" sz="1200" kern="1200" dirty="0">
              <a:solidFill>
                <a:schemeClr val="tx1"/>
              </a:solidFill>
              <a:effectLst/>
              <a:latin typeface="+mn-lt"/>
              <a:ea typeface="+mn-ea"/>
              <a:cs typeface="+mn-cs"/>
            </a:endParaRPr>
          </a:p>
          <a:p>
            <a:r>
              <a:rPr lang="ro-RO" sz="1200" kern="1200" dirty="0">
                <a:solidFill>
                  <a:schemeClr val="tx1"/>
                </a:solidFill>
                <a:effectLst/>
                <a:latin typeface="+mn-lt"/>
                <a:ea typeface="+mn-ea"/>
                <a:cs typeface="+mn-cs"/>
              </a:rPr>
              <a:t>Copiii și adolescenții să limiteze timpul petrecut fiind sedentari, în special, cantitatea de timp de recreere în fața ecranelor dispozitivelor electronice.</a:t>
            </a:r>
            <a:endParaRPr lang="en-US" sz="1200" kern="1200" dirty="0">
              <a:solidFill>
                <a:schemeClr val="tx1"/>
              </a:solidFill>
              <a:effectLst/>
              <a:latin typeface="+mn-lt"/>
              <a:ea typeface="+mn-ea"/>
              <a:cs typeface="+mn-cs"/>
            </a:endParaRPr>
          </a:p>
          <a:p>
            <a:r>
              <a:rPr lang="ro-RO" sz="1200" kern="1200" dirty="0">
                <a:solidFill>
                  <a:schemeClr val="tx1"/>
                </a:solidFill>
                <a:effectLst/>
                <a:latin typeface="+mn-lt"/>
                <a:ea typeface="+mn-ea"/>
                <a:cs typeface="+mn-cs"/>
              </a:rPr>
              <a:t>Ca o consecință a comportamentului sedentar prelungit la copii și adolescenți, sunt asociate următoarele efecte precare de sănătate: adipozitate crescută; sănătate cardiometabolică/fitness scăzute și o durată redusă a somnului.</a:t>
            </a:r>
            <a:endParaRPr lang="en-US" sz="1200" kern="1200" dirty="0">
              <a:solidFill>
                <a:schemeClr val="tx1"/>
              </a:solidFill>
              <a:effectLst/>
              <a:latin typeface="+mn-lt"/>
              <a:ea typeface="+mn-ea"/>
              <a:cs typeface="+mn-cs"/>
            </a:endParaRPr>
          </a:p>
          <a:p>
            <a:r>
              <a:rPr lang="ro-RO"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7EEBBD1-9222-4AAF-AB64-478B17B26EC8}" type="slidenum">
              <a:rPr lang="en-US" smtClean="0"/>
              <a:t>20</a:t>
            </a:fld>
            <a:endParaRPr lang="en-US"/>
          </a:p>
        </p:txBody>
      </p:sp>
    </p:spTree>
    <p:extLst>
      <p:ext uri="{BB962C8B-B14F-4D97-AF65-F5344CB8AC3E}">
        <p14:creationId xmlns:p14="http://schemas.microsoft.com/office/powerpoint/2010/main" val="29642764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RO" dirty="0"/>
              <a:t>Pot fi oferite/folosite următoarele linkuri:</a:t>
            </a:r>
          </a:p>
          <a:p>
            <a:r>
              <a:rPr lang="en-US" dirty="0">
                <a:hlinkClick r:id="rId3"/>
              </a:rPr>
              <a:t>Does smoking really have a negative impact on an athlete's performance? - Oh My Goal – YouTube</a:t>
            </a:r>
            <a:endParaRPr lang="ro-RO" dirty="0"/>
          </a:p>
          <a:p>
            <a:r>
              <a:rPr lang="en-US" dirty="0"/>
              <a:t>https://www.youtube.com/watch?v=Cwml4sbRCdo&amp;t=49s</a:t>
            </a:r>
          </a:p>
        </p:txBody>
      </p:sp>
      <p:sp>
        <p:nvSpPr>
          <p:cNvPr id="4" name="Slide Number Placeholder 3"/>
          <p:cNvSpPr>
            <a:spLocks noGrp="1"/>
          </p:cNvSpPr>
          <p:nvPr>
            <p:ph type="sldNum" sz="quarter" idx="10"/>
          </p:nvPr>
        </p:nvSpPr>
        <p:spPr/>
        <p:txBody>
          <a:bodyPr/>
          <a:lstStyle/>
          <a:p>
            <a:fld id="{77EEBBD1-9222-4AAF-AB64-478B17B26EC8}" type="slidenum">
              <a:rPr lang="en-US" smtClean="0"/>
              <a:t>21</a:t>
            </a:fld>
            <a:endParaRPr lang="en-US"/>
          </a:p>
        </p:txBody>
      </p:sp>
    </p:spTree>
    <p:extLst>
      <p:ext uri="{BB962C8B-B14F-4D97-AF65-F5344CB8AC3E}">
        <p14:creationId xmlns:p14="http://schemas.microsoft.com/office/powerpoint/2010/main" val="975233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RO" dirty="0"/>
              <a:t>Se intreaba copiii: De ce credeti ca se apucă de fumat oamenii? Se va discuta</a:t>
            </a:r>
            <a:r>
              <a:rPr lang="ro-RO" baseline="0" dirty="0"/>
              <a:t> pe aceasta tema, pentru a dezgheta atmosfera?</a:t>
            </a:r>
            <a:endParaRPr lang="en-US" dirty="0"/>
          </a:p>
        </p:txBody>
      </p:sp>
      <p:sp>
        <p:nvSpPr>
          <p:cNvPr id="4" name="Slide Number Placeholder 3"/>
          <p:cNvSpPr>
            <a:spLocks noGrp="1"/>
          </p:cNvSpPr>
          <p:nvPr>
            <p:ph type="sldNum" sz="quarter" idx="10"/>
          </p:nvPr>
        </p:nvSpPr>
        <p:spPr/>
        <p:txBody>
          <a:bodyPr/>
          <a:lstStyle/>
          <a:p>
            <a:fld id="{77EEBBD1-9222-4AAF-AB64-478B17B26EC8}" type="slidenum">
              <a:rPr lang="en-US" smtClean="0"/>
              <a:t>2</a:t>
            </a:fld>
            <a:endParaRPr lang="en-US"/>
          </a:p>
        </p:txBody>
      </p:sp>
    </p:spTree>
    <p:extLst>
      <p:ext uri="{BB962C8B-B14F-4D97-AF65-F5344CB8AC3E}">
        <p14:creationId xmlns:p14="http://schemas.microsoft.com/office/powerpoint/2010/main" val="36371818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RO" dirty="0"/>
              <a:t>Se incită copiii la discuție: puteți găsi 3 motive pentru care ar trebui sa</a:t>
            </a:r>
            <a:r>
              <a:rPr lang="ro-RO" baseline="0" dirty="0"/>
              <a:t> nu se fumeze?</a:t>
            </a:r>
            <a:endParaRPr lang="en-US" dirty="0"/>
          </a:p>
        </p:txBody>
      </p:sp>
      <p:sp>
        <p:nvSpPr>
          <p:cNvPr id="4" name="Slide Number Placeholder 3"/>
          <p:cNvSpPr>
            <a:spLocks noGrp="1"/>
          </p:cNvSpPr>
          <p:nvPr>
            <p:ph type="sldNum" sz="quarter" idx="10"/>
          </p:nvPr>
        </p:nvSpPr>
        <p:spPr/>
        <p:txBody>
          <a:bodyPr/>
          <a:lstStyle/>
          <a:p>
            <a:fld id="{77EEBBD1-9222-4AAF-AB64-478B17B26EC8}" type="slidenum">
              <a:rPr lang="en-US" smtClean="0"/>
              <a:t>5</a:t>
            </a:fld>
            <a:endParaRPr lang="en-US"/>
          </a:p>
        </p:txBody>
      </p:sp>
    </p:spTree>
    <p:extLst>
      <p:ext uri="{BB962C8B-B14F-4D97-AF65-F5344CB8AC3E}">
        <p14:creationId xmlns:p14="http://schemas.microsoft.com/office/powerpoint/2010/main" val="11183239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err="1">
                <a:solidFill>
                  <a:schemeClr val="tx1"/>
                </a:solidFill>
                <a:effectLst/>
                <a:latin typeface="+mn-lt"/>
                <a:ea typeface="+mn-ea"/>
                <a:cs typeface="+mn-cs"/>
              </a:rPr>
              <a:t>Fumatul</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este</a:t>
            </a:r>
            <a:r>
              <a:rPr lang="en-US" sz="1200" b="1" i="0" kern="1200" dirty="0">
                <a:solidFill>
                  <a:schemeClr val="tx1"/>
                </a:solidFill>
                <a:effectLst/>
                <a:latin typeface="+mn-lt"/>
                <a:ea typeface="+mn-ea"/>
                <a:cs typeface="+mn-cs"/>
              </a:rPr>
              <a:t> un </a:t>
            </a:r>
            <a:r>
              <a:rPr lang="en-US" sz="1200" b="1" i="0" kern="1200" dirty="0" err="1">
                <a:solidFill>
                  <a:schemeClr val="tx1"/>
                </a:solidFill>
                <a:effectLst/>
                <a:latin typeface="+mn-lt"/>
                <a:ea typeface="+mn-ea"/>
                <a:cs typeface="+mn-cs"/>
              </a:rPr>
              <a:t>duşman</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redutabil</a:t>
            </a:r>
            <a:r>
              <a:rPr lang="en-US" sz="1200" b="1" i="0" kern="1200" dirty="0">
                <a:solidFill>
                  <a:schemeClr val="tx1"/>
                </a:solidFill>
                <a:effectLst/>
                <a:latin typeface="+mn-lt"/>
                <a:ea typeface="+mn-ea"/>
                <a:cs typeface="+mn-cs"/>
              </a:rPr>
              <a:t> al </a:t>
            </a:r>
            <a:r>
              <a:rPr lang="en-US" sz="1200" b="1" i="0" kern="1200" dirty="0" err="1">
                <a:solidFill>
                  <a:schemeClr val="tx1"/>
                </a:solidFill>
                <a:effectLst/>
                <a:latin typeface="+mn-lt"/>
                <a:ea typeface="+mn-ea"/>
                <a:cs typeface="+mn-cs"/>
              </a:rPr>
              <a:t>unui</a:t>
            </a:r>
            <a:r>
              <a:rPr lang="en-US" sz="1200" b="1" i="0" kern="1200" dirty="0">
                <a:solidFill>
                  <a:schemeClr val="tx1"/>
                </a:solidFill>
                <a:effectLst/>
                <a:latin typeface="+mn-lt"/>
                <a:ea typeface="+mn-ea"/>
                <a:cs typeface="+mn-cs"/>
              </a:rPr>
              <a:t> ten </a:t>
            </a:r>
            <a:r>
              <a:rPr lang="en-US" sz="1200" b="1" i="0" kern="1200" dirty="0" err="1">
                <a:solidFill>
                  <a:schemeClr val="tx1"/>
                </a:solidFill>
                <a:effectLst/>
                <a:latin typeface="+mn-lt"/>
                <a:ea typeface="+mn-ea"/>
                <a:cs typeface="+mn-cs"/>
              </a:rPr>
              <a:t>curat</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luminos</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și</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frumos</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şi</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în</a:t>
            </a:r>
            <a:r>
              <a:rPr lang="en-US" sz="1200" b="1" i="0" kern="1200" dirty="0">
                <a:solidFill>
                  <a:schemeClr val="tx1"/>
                </a:solidFill>
                <a:effectLst/>
                <a:latin typeface="+mn-lt"/>
                <a:ea typeface="+mn-ea"/>
                <a:cs typeface="+mn-cs"/>
              </a:rPr>
              <a:t> general, al </a:t>
            </a:r>
            <a:r>
              <a:rPr lang="en-US" sz="1200" b="1" i="0" kern="1200" dirty="0" err="1">
                <a:solidFill>
                  <a:schemeClr val="tx1"/>
                </a:solidFill>
                <a:effectLst/>
                <a:latin typeface="+mn-lt"/>
                <a:ea typeface="+mn-ea"/>
                <a:cs typeface="+mn-cs"/>
              </a:rPr>
              <a:t>pielii</a:t>
            </a:r>
            <a:r>
              <a:rPr lang="en-US" sz="1200" b="1" i="0" kern="1200" dirty="0">
                <a:solidFill>
                  <a:schemeClr val="tx1"/>
                </a:solidFill>
                <a:effectLst/>
                <a:latin typeface="+mn-lt"/>
                <a:ea typeface="+mn-ea"/>
                <a:cs typeface="+mn-cs"/>
              </a:rPr>
              <a:t> cu aspect </a:t>
            </a:r>
            <a:r>
              <a:rPr lang="en-US" sz="1200" b="1" i="0" kern="1200" dirty="0" err="1">
                <a:solidFill>
                  <a:schemeClr val="tx1"/>
                </a:solidFill>
                <a:effectLst/>
                <a:latin typeface="+mn-lt"/>
                <a:ea typeface="+mn-ea"/>
                <a:cs typeface="+mn-cs"/>
              </a:rPr>
              <a:t>sănătos</a:t>
            </a:r>
            <a:r>
              <a:rPr lang="en-US" sz="1200" b="1" i="0" kern="12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Nicotina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principala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componentă</a:t>
            </a:r>
            <a:r>
              <a:rPr lang="en-US" sz="1200" b="0" i="0" kern="1200" dirty="0">
                <a:solidFill>
                  <a:schemeClr val="tx1"/>
                </a:solidFill>
                <a:effectLst/>
                <a:latin typeface="+mn-lt"/>
                <a:ea typeface="+mn-ea"/>
                <a:cs typeface="+mn-cs"/>
              </a:rPr>
              <a:t> a </a:t>
            </a:r>
            <a:r>
              <a:rPr lang="en-US" sz="1200" b="0" i="0" kern="1200" dirty="0" err="1">
                <a:solidFill>
                  <a:schemeClr val="tx1"/>
                </a:solidFill>
                <a:effectLst/>
                <a:latin typeface="+mn-lt"/>
                <a:ea typeface="+mn-ea"/>
                <a:cs typeface="+mn-cs"/>
              </a:rPr>
              <a:t>țigărilor</a:t>
            </a:r>
            <a:r>
              <a:rPr lang="en-US" sz="1200" b="0" i="0" kern="1200" dirty="0">
                <a:solidFill>
                  <a:schemeClr val="tx1"/>
                </a:solidFill>
                <a:effectLst/>
                <a:latin typeface="+mn-lt"/>
                <a:ea typeface="+mn-ea"/>
                <a:cs typeface="+mn-cs"/>
              </a:rPr>
              <a:t>, produce </a:t>
            </a:r>
            <a:r>
              <a:rPr lang="en-US" sz="1200" b="0" i="0" kern="1200" dirty="0" err="1">
                <a:solidFill>
                  <a:schemeClr val="tx1"/>
                </a:solidFill>
                <a:effectLst/>
                <a:latin typeface="+mn-lt"/>
                <a:ea typeface="+mn-ea"/>
                <a:cs typeface="+mn-cs"/>
              </a:rPr>
              <a:t>constricţia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vaselor</a:t>
            </a:r>
            <a:r>
              <a:rPr lang="en-US" sz="1200" b="0" i="0" kern="1200" dirty="0">
                <a:solidFill>
                  <a:schemeClr val="tx1"/>
                </a:solidFill>
                <a:effectLst/>
                <a:latin typeface="+mn-lt"/>
                <a:ea typeface="+mn-ea"/>
                <a:cs typeface="+mn-cs"/>
              </a:rPr>
              <a:t> de </a:t>
            </a:r>
            <a:r>
              <a:rPr lang="en-US" sz="1200" b="0" i="0" kern="1200" dirty="0" err="1">
                <a:solidFill>
                  <a:schemeClr val="tx1"/>
                </a:solidFill>
                <a:effectLst/>
                <a:latin typeface="+mn-lt"/>
                <a:ea typeface="+mn-ea"/>
                <a:cs typeface="+mn-cs"/>
              </a:rPr>
              <a:t>sânge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ceea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ce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înseamnă</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că</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pielea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primeşte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mai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puţin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oxigen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şi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mai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puţine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substanţe</a:t>
            </a:r>
            <a:r>
              <a:rPr lang="en-US" sz="1200" b="0" i="0" kern="1200" dirty="0">
                <a:solidFill>
                  <a:schemeClr val="tx1"/>
                </a:solidFill>
                <a:effectLst/>
                <a:latin typeface="+mn-lt"/>
                <a:ea typeface="+mn-ea"/>
                <a:cs typeface="+mn-cs"/>
              </a:rPr>
              <a:t> nutritive. </a:t>
            </a:r>
            <a:r>
              <a:rPr lang="en-US" sz="1200" b="0" i="0" kern="1200" dirty="0" err="1">
                <a:solidFill>
                  <a:schemeClr val="tx1"/>
                </a:solidFill>
                <a:effectLst/>
                <a:latin typeface="+mn-lt"/>
                <a:ea typeface="+mn-ea"/>
                <a:cs typeface="+mn-cs"/>
              </a:rPr>
              <a:t>Procesul</a:t>
            </a:r>
            <a:r>
              <a:rPr lang="en-US" sz="1200" b="0" i="0" kern="1200" dirty="0">
                <a:solidFill>
                  <a:schemeClr val="tx1"/>
                </a:solidFill>
                <a:effectLst/>
                <a:latin typeface="+mn-lt"/>
                <a:ea typeface="+mn-ea"/>
                <a:cs typeface="+mn-cs"/>
              </a:rPr>
              <a:t> de </a:t>
            </a:r>
            <a:r>
              <a:rPr lang="en-US" sz="1200" b="0" i="0" kern="1200" dirty="0" err="1">
                <a:solidFill>
                  <a:schemeClr val="tx1"/>
                </a:solidFill>
                <a:effectLst/>
                <a:latin typeface="+mn-lt"/>
                <a:ea typeface="+mn-ea"/>
                <a:cs typeface="+mn-cs"/>
              </a:rPr>
              <a:t>regenerare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celulară</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este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și</a:t>
            </a:r>
            <a:r>
              <a:rPr lang="en-US" sz="1200" b="0" i="0" kern="1200" dirty="0">
                <a:solidFill>
                  <a:schemeClr val="tx1"/>
                </a:solidFill>
                <a:effectLst/>
                <a:latin typeface="+mn-lt"/>
                <a:ea typeface="+mn-ea"/>
                <a:cs typeface="+mn-cs"/>
              </a:rPr>
              <a:t> el </a:t>
            </a:r>
            <a:r>
              <a:rPr lang="en-US" sz="1200" b="0" i="0" kern="1200" dirty="0" err="1">
                <a:solidFill>
                  <a:schemeClr val="tx1"/>
                </a:solidFill>
                <a:effectLst/>
                <a:latin typeface="+mn-lt"/>
                <a:ea typeface="+mn-ea"/>
                <a:cs typeface="+mn-cs"/>
              </a:rPr>
              <a:t>diminuat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creând</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aspectul</a:t>
            </a:r>
            <a:r>
              <a:rPr lang="en-US" sz="1200" b="0" i="0" kern="1200" dirty="0">
                <a:solidFill>
                  <a:schemeClr val="tx1"/>
                </a:solidFill>
                <a:effectLst/>
                <a:latin typeface="+mn-lt"/>
                <a:ea typeface="+mn-ea"/>
                <a:cs typeface="+mn-cs"/>
              </a:rPr>
              <a:t> de </a:t>
            </a:r>
            <a:r>
              <a:rPr lang="en-US" sz="1200" b="0" i="0" kern="1200" dirty="0" err="1">
                <a:solidFill>
                  <a:schemeClr val="tx1"/>
                </a:solidFill>
                <a:effectLst/>
                <a:latin typeface="+mn-lt"/>
                <a:ea typeface="+mn-ea"/>
                <a:cs typeface="+mn-cs"/>
              </a:rPr>
              <a:t>piele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obosită</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În</a:t>
            </a:r>
            <a:r>
              <a:rPr lang="en-US" sz="1200" b="0" i="0" kern="1200" dirty="0">
                <a:solidFill>
                  <a:schemeClr val="tx1"/>
                </a:solidFill>
                <a:effectLst/>
                <a:latin typeface="+mn-lt"/>
                <a:ea typeface="+mn-ea"/>
                <a:cs typeface="+mn-cs"/>
              </a:rPr>
              <a:t> plus, </a:t>
            </a:r>
            <a:r>
              <a:rPr lang="en-US" sz="1200" b="0" i="0" kern="1200" dirty="0" err="1">
                <a:solidFill>
                  <a:schemeClr val="tx1"/>
                </a:solidFill>
                <a:effectLst/>
                <a:latin typeface="+mn-lt"/>
                <a:ea typeface="+mn-ea"/>
                <a:cs typeface="+mn-cs"/>
              </a:rPr>
              <a:t>prin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piele</a:t>
            </a:r>
            <a:r>
              <a:rPr lang="en-US" sz="1200" b="0" i="0" kern="1200" dirty="0">
                <a:solidFill>
                  <a:schemeClr val="tx1"/>
                </a:solidFill>
                <a:effectLst/>
                <a:latin typeface="+mn-lt"/>
                <a:ea typeface="+mn-ea"/>
                <a:cs typeface="+mn-cs"/>
              </a:rPr>
              <a:t> se </a:t>
            </a:r>
            <a:r>
              <a:rPr lang="en-US" sz="1200" b="0" i="0" kern="1200" dirty="0" err="1">
                <a:solidFill>
                  <a:schemeClr val="tx1"/>
                </a:solidFill>
                <a:effectLst/>
                <a:latin typeface="+mn-lt"/>
                <a:ea typeface="+mn-ea"/>
                <a:cs typeface="+mn-cs"/>
              </a:rPr>
              <a:t>elimină</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şi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unele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substanţe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conţinute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în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fumul</a:t>
            </a:r>
            <a:r>
              <a:rPr lang="en-US" sz="1200" b="0" i="0" kern="1200" dirty="0">
                <a:solidFill>
                  <a:schemeClr val="tx1"/>
                </a:solidFill>
                <a:effectLst/>
                <a:latin typeface="+mn-lt"/>
                <a:ea typeface="+mn-ea"/>
                <a:cs typeface="+mn-cs"/>
              </a:rPr>
              <a:t> de </a:t>
            </a:r>
            <a:r>
              <a:rPr lang="en-US" sz="1200" b="0" i="0" kern="1200" dirty="0" err="1">
                <a:solidFill>
                  <a:schemeClr val="tx1"/>
                </a:solidFill>
                <a:effectLst/>
                <a:latin typeface="+mn-lt"/>
                <a:ea typeface="+mn-ea"/>
                <a:cs typeface="+mn-cs"/>
              </a:rPr>
              <a:t>ţigară</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ceea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ce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creşte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expunerea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tegumentului</a:t>
            </a:r>
            <a:r>
              <a:rPr lang="en-US" sz="1200" b="0" i="0" kern="1200" dirty="0">
                <a:solidFill>
                  <a:schemeClr val="tx1"/>
                </a:solidFill>
                <a:effectLst/>
                <a:latin typeface="+mn-lt"/>
                <a:ea typeface="+mn-ea"/>
                <a:cs typeface="+mn-cs"/>
              </a:rPr>
              <a:t> la </a:t>
            </a:r>
            <a:r>
              <a:rPr lang="en-US" sz="1200" b="0" i="0" kern="1200" dirty="0" err="1">
                <a:solidFill>
                  <a:schemeClr val="tx1"/>
                </a:solidFill>
                <a:effectLst/>
                <a:latin typeface="+mn-lt"/>
                <a:ea typeface="+mn-ea"/>
                <a:cs typeface="+mn-cs"/>
              </a:rPr>
              <a:t>substanţe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toxice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şi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astfel</a:t>
            </a:r>
            <a:r>
              <a:rPr lang="en-US" sz="1200" b="0" i="0" kern="1200" dirty="0">
                <a:solidFill>
                  <a:schemeClr val="tx1"/>
                </a:solidFill>
                <a:effectLst/>
                <a:latin typeface="+mn-lt"/>
                <a:ea typeface="+mn-ea"/>
                <a:cs typeface="+mn-cs"/>
              </a:rPr>
              <a:t>, conduce la </a:t>
            </a:r>
            <a:r>
              <a:rPr lang="en-US" sz="1200" b="0" i="0" kern="1200" dirty="0" err="1">
                <a:solidFill>
                  <a:schemeClr val="tx1"/>
                </a:solidFill>
                <a:effectLst/>
                <a:latin typeface="+mn-lt"/>
                <a:ea typeface="+mn-ea"/>
                <a:cs typeface="+mn-cs"/>
              </a:rPr>
              <a:t>îmbătrânirea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prematură</a:t>
            </a:r>
            <a:r>
              <a:rPr lang="en-US" sz="1200" b="0" i="0" kern="1200" dirty="0">
                <a:solidFill>
                  <a:schemeClr val="tx1"/>
                </a:solidFill>
                <a:effectLst/>
                <a:latin typeface="+mn-lt"/>
                <a:ea typeface="+mn-ea"/>
                <a:cs typeface="+mn-cs"/>
              </a:rPr>
              <a:t>.</a:t>
            </a:r>
          </a:p>
          <a:p>
            <a:r>
              <a:rPr lang="en-US" sz="1200" b="0" i="0" kern="1200" dirty="0" err="1">
                <a:solidFill>
                  <a:schemeClr val="tx1"/>
                </a:solidFill>
                <a:effectLst/>
                <a:latin typeface="+mn-lt"/>
                <a:ea typeface="+mn-ea"/>
                <a:cs typeface="+mn-cs"/>
              </a:rPr>
              <a:t>Fumatul</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poate</a:t>
            </a:r>
            <a:r>
              <a:rPr lang="en-US" sz="1200" b="0" i="0" kern="1200" dirty="0">
                <a:solidFill>
                  <a:schemeClr val="tx1"/>
                </a:solidFill>
                <a:effectLst/>
                <a:latin typeface="+mn-lt"/>
                <a:ea typeface="+mn-ea"/>
                <a:cs typeface="+mn-cs"/>
              </a:rPr>
              <a:t> nu </a:t>
            </a:r>
            <a:r>
              <a:rPr lang="en-US" sz="1200" b="0" i="0" kern="1200" dirty="0" err="1">
                <a:solidFill>
                  <a:schemeClr val="tx1"/>
                </a:solidFill>
                <a:effectLst/>
                <a:latin typeface="+mn-lt"/>
                <a:ea typeface="+mn-ea"/>
                <a:cs typeface="+mn-cs"/>
              </a:rPr>
              <a:t>determin</a:t>
            </a:r>
            <a:r>
              <a:rPr lang="en-US" sz="1200" b="0" i="0" kern="1200" dirty="0">
                <a:solidFill>
                  <a:schemeClr val="tx1"/>
                </a:solidFill>
                <a:effectLst/>
                <a:latin typeface="+mn-lt"/>
                <a:ea typeface="+mn-ea"/>
                <a:cs typeface="+mn-cs"/>
              </a:rPr>
              <a:t>[, nu </a:t>
            </a:r>
            <a:r>
              <a:rPr lang="en-US" sz="1200" b="0" i="0" kern="1200" dirty="0" err="1">
                <a:solidFill>
                  <a:schemeClr val="tx1"/>
                </a:solidFill>
                <a:effectLst/>
                <a:latin typeface="+mn-lt"/>
                <a:ea typeface="+mn-ea"/>
                <a:cs typeface="+mn-cs"/>
              </a:rPr>
              <a:t>este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cauza</a:t>
            </a:r>
            <a:r>
              <a:rPr lang="en-US" sz="1200" b="0" i="0" kern="1200" dirty="0">
                <a:solidFill>
                  <a:schemeClr val="tx1"/>
                </a:solidFill>
                <a:effectLst/>
                <a:latin typeface="+mn-lt"/>
                <a:ea typeface="+mn-ea"/>
                <a:cs typeface="+mn-cs"/>
              </a:rPr>
              <a:t> direct</a:t>
            </a:r>
            <a:r>
              <a:rPr lang="ro-RO" sz="1200" b="0" i="0" kern="1200" dirty="0">
                <a:solidFill>
                  <a:schemeClr val="tx1"/>
                </a:solidFill>
                <a:effectLst/>
                <a:latin typeface="+mn-lt"/>
                <a:ea typeface="+mn-ea"/>
                <a:cs typeface="+mn-cs"/>
              </a:rPr>
              <a:t>ă</a:t>
            </a:r>
            <a:r>
              <a:rPr lang="ro-RO" sz="1200" b="0" i="0" kern="1200" baseline="0" dirty="0">
                <a:solidFill>
                  <a:schemeClr val="tx1"/>
                </a:solidFill>
                <a:effectLst/>
                <a:latin typeface="+mn-lt"/>
                <a:ea typeface="+mn-ea"/>
                <a:cs typeface="+mn-cs"/>
              </a:rPr>
              <a:t>  a acneei, dar este unul dintre factorii de risc pentru apariția acneei si se pare ca intretine acneea in perioada adultă (creste riscul de a avea incontinuare acnee, dupa ce trece perioada adolescentei)</a:t>
            </a:r>
            <a:endParaRPr lang="en-US" sz="1200" b="0" i="0" kern="1200" dirty="0">
              <a:solidFill>
                <a:schemeClr val="tx1"/>
              </a:solidFill>
              <a:effectLst/>
              <a:latin typeface="+mn-lt"/>
              <a:ea typeface="+mn-ea"/>
              <a:cs typeface="+mn-cs"/>
            </a:endParaRPr>
          </a:p>
          <a:p>
            <a:r>
              <a:rPr lang="en-US" sz="1200" b="1" i="0" kern="1200" dirty="0" err="1">
                <a:solidFill>
                  <a:schemeClr val="tx1"/>
                </a:solidFill>
                <a:effectLst/>
                <a:latin typeface="+mn-lt"/>
                <a:ea typeface="+mn-ea"/>
                <a:cs typeface="+mn-cs"/>
              </a:rPr>
              <a:t>Fumatul</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afectează</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sistemul</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imunitar</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prin</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reducerea</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numărului</a:t>
            </a:r>
            <a:r>
              <a:rPr lang="en-US" sz="1200" b="1" i="0" kern="1200" dirty="0">
                <a:solidFill>
                  <a:schemeClr val="tx1"/>
                </a:solidFill>
                <a:effectLst/>
                <a:latin typeface="+mn-lt"/>
                <a:ea typeface="+mn-ea"/>
                <a:cs typeface="+mn-cs"/>
              </a:rPr>
              <a:t> de </a:t>
            </a:r>
            <a:r>
              <a:rPr lang="en-US" sz="1200" b="1" i="0" kern="1200" dirty="0" err="1">
                <a:solidFill>
                  <a:schemeClr val="tx1"/>
                </a:solidFill>
                <a:effectLst/>
                <a:latin typeface="+mn-lt"/>
                <a:ea typeface="+mn-ea"/>
                <a:cs typeface="+mn-cs"/>
              </a:rPr>
              <a:t>celule</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ce</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luptă</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împotriva</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infecțiilor</a:t>
            </a:r>
            <a:r>
              <a:rPr lang="en-US" sz="1200" b="1" i="0" kern="12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 De </a:t>
            </a:r>
            <a:r>
              <a:rPr lang="en-US" sz="1200" b="0" i="0" kern="1200" dirty="0" err="1">
                <a:solidFill>
                  <a:schemeClr val="tx1"/>
                </a:solidFill>
                <a:effectLst/>
                <a:latin typeface="+mn-lt"/>
                <a:ea typeface="+mn-ea"/>
                <a:cs typeface="+mn-cs"/>
              </a:rPr>
              <a:t>aceea</a:t>
            </a:r>
            <a:r>
              <a:rPr lang="en-US" sz="1200" b="0" i="0" kern="1200" dirty="0">
                <a:solidFill>
                  <a:schemeClr val="tx1"/>
                </a:solidFill>
                <a:effectLst/>
                <a:latin typeface="+mn-lt"/>
                <a:ea typeface="+mn-ea"/>
                <a:cs typeface="+mn-cs"/>
              </a:rPr>
              <a:t>, ca </a:t>
            </a:r>
            <a:r>
              <a:rPr lang="en-US" sz="1200" b="0" i="0" kern="1200" dirty="0" err="1">
                <a:solidFill>
                  <a:schemeClr val="tx1"/>
                </a:solidFill>
                <a:effectLst/>
                <a:latin typeface="+mn-lt"/>
                <a:ea typeface="+mn-ea"/>
                <a:cs typeface="+mn-cs"/>
              </a:rPr>
              <a:t>urmare</a:t>
            </a:r>
            <a:r>
              <a:rPr lang="en-US" sz="1200" b="0" i="0" kern="1200" dirty="0">
                <a:solidFill>
                  <a:schemeClr val="tx1"/>
                </a:solidFill>
                <a:effectLst/>
                <a:latin typeface="+mn-lt"/>
                <a:ea typeface="+mn-ea"/>
                <a:cs typeface="+mn-cs"/>
              </a:rPr>
              <a:t> a </a:t>
            </a:r>
            <a:r>
              <a:rPr lang="en-US" sz="1200" b="0" i="0" kern="1200" dirty="0" err="1">
                <a:solidFill>
                  <a:schemeClr val="tx1"/>
                </a:solidFill>
                <a:effectLst/>
                <a:latin typeface="+mn-lt"/>
                <a:ea typeface="+mn-ea"/>
                <a:cs typeface="+mn-cs"/>
              </a:rPr>
              <a:t>capacității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reduse</a:t>
            </a:r>
            <a:r>
              <a:rPr lang="en-US" sz="1200" b="0" i="0" kern="1200" dirty="0">
                <a:solidFill>
                  <a:schemeClr val="tx1"/>
                </a:solidFill>
                <a:effectLst/>
                <a:latin typeface="+mn-lt"/>
                <a:ea typeface="+mn-ea"/>
                <a:cs typeface="+mn-cs"/>
              </a:rPr>
              <a:t> a </a:t>
            </a:r>
            <a:r>
              <a:rPr lang="en-US" sz="1200" b="0" i="0" kern="1200" dirty="0" err="1">
                <a:solidFill>
                  <a:schemeClr val="tx1"/>
                </a:solidFill>
                <a:effectLst/>
                <a:latin typeface="+mn-lt"/>
                <a:ea typeface="+mn-ea"/>
                <a:cs typeface="+mn-cs"/>
              </a:rPr>
              <a:t>organismului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să</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lupte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împotriva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bacteriilor</a:t>
            </a:r>
            <a:r>
              <a:rPr lang="en-US" sz="1200" b="0" i="0" kern="1200" dirty="0">
                <a:solidFill>
                  <a:schemeClr val="tx1"/>
                </a:solidFill>
                <a:effectLst/>
                <a:latin typeface="+mn-lt"/>
                <a:ea typeface="+mn-ea"/>
                <a:cs typeface="+mn-cs"/>
              </a:rPr>
              <a:t> din </a:t>
            </a:r>
            <a:r>
              <a:rPr lang="en-US" sz="1200" b="0" i="0" kern="1200" dirty="0" err="1">
                <a:solidFill>
                  <a:schemeClr val="tx1"/>
                </a:solidFill>
                <a:effectLst/>
                <a:latin typeface="+mn-lt"/>
                <a:ea typeface="+mn-ea"/>
                <a:cs typeface="+mn-cs"/>
              </a:rPr>
              <a:t>cavitatea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bucală</a:t>
            </a:r>
            <a:r>
              <a:rPr lang="en-US" sz="1200" b="0"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marii</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fumători</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sunt</a:t>
            </a:r>
            <a:r>
              <a:rPr lang="en-US" sz="1200" b="1" i="0" kern="1200" dirty="0">
                <a:solidFill>
                  <a:schemeClr val="tx1"/>
                </a:solidFill>
                <a:effectLst/>
                <a:latin typeface="+mn-lt"/>
                <a:ea typeface="+mn-ea"/>
                <a:cs typeface="+mn-cs"/>
              </a:rPr>
              <a:t> de 4 </a:t>
            </a:r>
            <a:r>
              <a:rPr lang="en-US" sz="1200" b="1" i="0" kern="1200" dirty="0" err="1">
                <a:solidFill>
                  <a:schemeClr val="tx1"/>
                </a:solidFill>
                <a:effectLst/>
                <a:latin typeface="+mn-lt"/>
                <a:ea typeface="+mn-ea"/>
                <a:cs typeface="+mn-cs"/>
              </a:rPr>
              <a:t>ori</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mai</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susceptibili</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să</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dezvolte</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parodontoză</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și</a:t>
            </a:r>
            <a:r>
              <a:rPr lang="en-US" sz="1200" b="1" i="0" kern="1200" dirty="0">
                <a:solidFill>
                  <a:schemeClr val="tx1"/>
                </a:solidFill>
                <a:effectLst/>
                <a:latin typeface="+mn-lt"/>
                <a:ea typeface="+mn-ea"/>
                <a:cs typeface="+mn-cs"/>
              </a:rPr>
              <a:t> au un </a:t>
            </a:r>
            <a:r>
              <a:rPr lang="en-US" sz="1200" b="1" i="0" kern="1200" dirty="0" err="1">
                <a:solidFill>
                  <a:schemeClr val="tx1"/>
                </a:solidFill>
                <a:effectLst/>
                <a:latin typeface="+mn-lt"/>
                <a:ea typeface="+mn-ea"/>
                <a:cs typeface="+mn-cs"/>
              </a:rPr>
              <a:t>risc</a:t>
            </a:r>
            <a:r>
              <a:rPr lang="en-US" sz="1200" b="1" i="0" kern="1200" dirty="0">
                <a:solidFill>
                  <a:schemeClr val="tx1"/>
                </a:solidFill>
                <a:effectLst/>
                <a:latin typeface="+mn-lt"/>
                <a:ea typeface="+mn-ea"/>
                <a:cs typeface="+mn-cs"/>
              </a:rPr>
              <a:t> de 3 </a:t>
            </a:r>
            <a:r>
              <a:rPr lang="en-US" sz="1200" b="1" i="0" kern="1200" dirty="0" err="1">
                <a:solidFill>
                  <a:schemeClr val="tx1"/>
                </a:solidFill>
                <a:effectLst/>
                <a:latin typeface="+mn-lt"/>
                <a:ea typeface="+mn-ea"/>
                <a:cs typeface="+mn-cs"/>
              </a:rPr>
              <a:t>ori</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mai</a:t>
            </a:r>
            <a:r>
              <a:rPr lang="en-US" sz="1200" b="1" i="0" kern="1200" dirty="0">
                <a:solidFill>
                  <a:schemeClr val="tx1"/>
                </a:solidFill>
                <a:effectLst/>
                <a:latin typeface="+mn-lt"/>
                <a:ea typeface="+mn-ea"/>
                <a:cs typeface="+mn-cs"/>
              </a:rPr>
              <a:t> mare </a:t>
            </a:r>
            <a:r>
              <a:rPr lang="en-US" sz="1200" b="1" i="0" kern="1200" dirty="0" err="1">
                <a:solidFill>
                  <a:schemeClr val="tx1"/>
                </a:solidFill>
                <a:effectLst/>
                <a:latin typeface="+mn-lt"/>
                <a:ea typeface="+mn-ea"/>
                <a:cs typeface="+mn-cs"/>
              </a:rPr>
              <a:t>să</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facă</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mai</a:t>
            </a:r>
            <a:r>
              <a:rPr lang="en-US" sz="1200" b="1" i="0" kern="1200" dirty="0">
                <a:solidFill>
                  <a:schemeClr val="tx1"/>
                </a:solidFill>
                <a:effectLst/>
                <a:latin typeface="+mn-lt"/>
                <a:ea typeface="+mn-ea"/>
                <a:cs typeface="+mn-cs"/>
              </a:rPr>
              <a:t> des </a:t>
            </a:r>
            <a:r>
              <a:rPr lang="en-US" sz="1200" b="1" i="0" kern="1200" dirty="0" err="1">
                <a:solidFill>
                  <a:schemeClr val="tx1"/>
                </a:solidFill>
                <a:effectLst/>
                <a:latin typeface="+mn-lt"/>
                <a:ea typeface="+mn-ea"/>
                <a:cs typeface="+mn-cs"/>
              </a:rPr>
              <a:t>carii</a:t>
            </a:r>
            <a:r>
              <a:rPr lang="en-US" sz="1200" b="0" i="0" kern="1200" dirty="0">
                <a:solidFill>
                  <a:schemeClr val="tx1"/>
                </a:solidFill>
                <a:effectLst/>
                <a:latin typeface="+mn-lt"/>
                <a:ea typeface="+mn-ea"/>
                <a:cs typeface="+mn-cs"/>
              </a:rPr>
              <a:t>.</a:t>
            </a:r>
          </a:p>
          <a:p>
            <a:r>
              <a:rPr lang="en-US" sz="1200" b="0" i="0" kern="1200" dirty="0" err="1">
                <a:solidFill>
                  <a:schemeClr val="tx1"/>
                </a:solidFill>
                <a:effectLst/>
                <a:latin typeface="+mn-lt"/>
                <a:ea typeface="+mn-ea"/>
                <a:cs typeface="+mn-cs"/>
              </a:rPr>
              <a:t>Poate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consecința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cea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mai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ușor</a:t>
            </a:r>
            <a:r>
              <a:rPr lang="en-US" sz="1200" b="0" i="0" kern="1200" dirty="0">
                <a:solidFill>
                  <a:schemeClr val="tx1"/>
                </a:solidFill>
                <a:effectLst/>
                <a:latin typeface="+mn-lt"/>
                <a:ea typeface="+mn-ea"/>
                <a:cs typeface="+mn-cs"/>
              </a:rPr>
              <a:t> de </a:t>
            </a:r>
            <a:r>
              <a:rPr lang="en-US" sz="1200" b="0" i="0" kern="1200" dirty="0" err="1">
                <a:solidFill>
                  <a:schemeClr val="tx1"/>
                </a:solidFill>
                <a:effectLst/>
                <a:latin typeface="+mn-lt"/>
                <a:ea typeface="+mn-ea"/>
                <a:cs typeface="+mn-cs"/>
              </a:rPr>
              <a:t>sesizat</a:t>
            </a:r>
            <a:r>
              <a:rPr lang="en-US" sz="1200" b="0" i="0" kern="1200" dirty="0">
                <a:solidFill>
                  <a:schemeClr val="tx1"/>
                </a:solidFill>
                <a:effectLst/>
                <a:latin typeface="+mn-lt"/>
                <a:ea typeface="+mn-ea"/>
                <a:cs typeface="+mn-cs"/>
              </a:rPr>
              <a:t> se </a:t>
            </a:r>
            <a:r>
              <a:rPr lang="en-US" sz="1200" b="0" i="0" kern="1200" dirty="0" err="1">
                <a:solidFill>
                  <a:schemeClr val="tx1"/>
                </a:solidFill>
                <a:effectLst/>
                <a:latin typeface="+mn-lt"/>
                <a:ea typeface="+mn-ea"/>
                <a:cs typeface="+mn-cs"/>
              </a:rPr>
              <a:t>referă</a:t>
            </a:r>
            <a:r>
              <a:rPr lang="en-US" sz="1200" b="0" i="0" kern="1200" dirty="0">
                <a:solidFill>
                  <a:schemeClr val="tx1"/>
                </a:solidFill>
                <a:effectLst/>
                <a:latin typeface="+mn-lt"/>
                <a:ea typeface="+mn-ea"/>
                <a:cs typeface="+mn-cs"/>
              </a:rPr>
              <a:t> la </a:t>
            </a:r>
            <a:r>
              <a:rPr lang="en-US" sz="1200" b="0" i="0" kern="1200" dirty="0" err="1">
                <a:solidFill>
                  <a:schemeClr val="tx1"/>
                </a:solidFill>
                <a:effectLst/>
                <a:latin typeface="+mn-lt"/>
                <a:ea typeface="+mn-ea"/>
                <a:cs typeface="+mn-cs"/>
              </a:rPr>
              <a:t>tulburările</a:t>
            </a:r>
            <a:r>
              <a:rPr lang="en-US" sz="1200" b="0" i="0" kern="1200" dirty="0">
                <a:solidFill>
                  <a:schemeClr val="tx1"/>
                </a:solidFill>
                <a:effectLst/>
                <a:latin typeface="+mn-lt"/>
                <a:ea typeface="+mn-ea"/>
                <a:cs typeface="+mn-cs"/>
              </a:rPr>
              <a:t> de gust </a:t>
            </a:r>
            <a:r>
              <a:rPr lang="en-US" sz="1200" b="0" i="0" kern="1200" dirty="0" err="1">
                <a:solidFill>
                  <a:schemeClr val="tx1"/>
                </a:solidFill>
                <a:effectLst/>
                <a:latin typeface="+mn-lt"/>
                <a:ea typeface="+mn-ea"/>
                <a:cs typeface="+mn-cs"/>
              </a:rPr>
              <a:t>şi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miros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ce</a:t>
            </a:r>
            <a:r>
              <a:rPr lang="en-US" sz="1200" b="0" i="0" kern="1200" dirty="0">
                <a:solidFill>
                  <a:schemeClr val="tx1"/>
                </a:solidFill>
                <a:effectLst/>
                <a:latin typeface="+mn-lt"/>
                <a:ea typeface="+mn-ea"/>
                <a:cs typeface="+mn-cs"/>
              </a:rPr>
              <a:t> au </a:t>
            </a:r>
            <a:r>
              <a:rPr lang="en-US" sz="1200" b="0" i="0" kern="1200" dirty="0" err="1">
                <a:solidFill>
                  <a:schemeClr val="tx1"/>
                </a:solidFill>
                <a:effectLst/>
                <a:latin typeface="+mn-lt"/>
                <a:ea typeface="+mn-ea"/>
                <a:cs typeface="+mn-cs"/>
              </a:rPr>
              <a:t>fost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consemnate</a:t>
            </a:r>
            <a:r>
              <a:rPr lang="en-US" sz="1200" b="0" i="0" kern="1200" dirty="0">
                <a:solidFill>
                  <a:schemeClr val="tx1"/>
                </a:solidFill>
                <a:effectLst/>
                <a:latin typeface="+mn-lt"/>
                <a:ea typeface="+mn-ea"/>
                <a:cs typeface="+mn-cs"/>
              </a:rPr>
              <a:t> la </a:t>
            </a:r>
            <a:r>
              <a:rPr lang="en-US" sz="1200" b="0" i="0" kern="1200" dirty="0" err="1">
                <a:solidFill>
                  <a:schemeClr val="tx1"/>
                </a:solidFill>
                <a:effectLst/>
                <a:latin typeface="+mn-lt"/>
                <a:ea typeface="+mn-ea"/>
                <a:cs typeface="+mn-cs"/>
              </a:rPr>
              <a:t>fumători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într</a:t>
            </a:r>
            <a:r>
              <a:rPr lang="en-US" sz="1200" b="0" i="0" kern="1200" dirty="0">
                <a:solidFill>
                  <a:schemeClr val="tx1"/>
                </a:solidFill>
                <a:effectLst/>
                <a:latin typeface="+mn-lt"/>
                <a:ea typeface="+mn-ea"/>
                <a:cs typeface="+mn-cs"/>
              </a:rPr>
              <a:t>-o </a:t>
            </a:r>
            <a:r>
              <a:rPr lang="en-US" sz="1200" b="0" i="0" kern="1200" dirty="0" err="1">
                <a:solidFill>
                  <a:schemeClr val="tx1"/>
                </a:solidFill>
                <a:effectLst/>
                <a:latin typeface="+mn-lt"/>
                <a:ea typeface="+mn-ea"/>
                <a:cs typeface="+mn-cs"/>
              </a:rPr>
              <a:t>proporţie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foarte</a:t>
            </a:r>
            <a:r>
              <a:rPr lang="en-US" sz="1200" b="0" i="0" kern="1200" dirty="0">
                <a:solidFill>
                  <a:schemeClr val="tx1"/>
                </a:solidFill>
                <a:effectLst/>
                <a:latin typeface="+mn-lt"/>
                <a:ea typeface="+mn-ea"/>
                <a:cs typeface="+mn-cs"/>
              </a:rPr>
              <a:t> mare. </a:t>
            </a:r>
            <a:r>
              <a:rPr lang="en-US" sz="1200" b="0" i="0" kern="1200" dirty="0" err="1">
                <a:solidFill>
                  <a:schemeClr val="tx1"/>
                </a:solidFill>
                <a:effectLst/>
                <a:latin typeface="+mn-lt"/>
                <a:ea typeface="+mn-ea"/>
                <a:cs typeface="+mn-cs"/>
              </a:rPr>
              <a:t>Acestea</a:t>
            </a:r>
            <a:r>
              <a:rPr lang="en-US" sz="1200" b="0" i="0" kern="1200" dirty="0">
                <a:solidFill>
                  <a:schemeClr val="tx1"/>
                </a:solidFill>
                <a:effectLst/>
                <a:latin typeface="+mn-lt"/>
                <a:ea typeface="+mn-ea"/>
                <a:cs typeface="+mn-cs"/>
              </a:rPr>
              <a:t> pot </a:t>
            </a:r>
            <a:r>
              <a:rPr lang="en-US" sz="1200" b="0" i="0" kern="1200" dirty="0" err="1">
                <a:solidFill>
                  <a:schemeClr val="tx1"/>
                </a:solidFill>
                <a:effectLst/>
                <a:latin typeface="+mn-lt"/>
                <a:ea typeface="+mn-ea"/>
                <a:cs typeface="+mn-cs"/>
              </a:rPr>
              <a:t>să</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afecteze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în</a:t>
            </a:r>
            <a:r>
              <a:rPr lang="en-US" sz="1200" b="0" i="0" kern="1200" dirty="0">
                <a:solidFill>
                  <a:schemeClr val="tx1"/>
                </a:solidFill>
                <a:effectLst/>
                <a:latin typeface="+mn-lt"/>
                <a:ea typeface="+mn-ea"/>
                <a:cs typeface="+mn-cs"/>
              </a:rPr>
              <a:t> mod direct </a:t>
            </a:r>
            <a:r>
              <a:rPr lang="en-US" sz="1200" b="0" i="0" kern="1200" dirty="0" err="1">
                <a:solidFill>
                  <a:schemeClr val="tx1"/>
                </a:solidFill>
                <a:effectLst/>
                <a:latin typeface="+mn-lt"/>
                <a:ea typeface="+mn-ea"/>
                <a:cs typeface="+mn-cs"/>
              </a:rPr>
              <a:t>viața</a:t>
            </a:r>
            <a:r>
              <a:rPr lang="en-US" sz="1200" b="0" i="0" kern="1200" dirty="0">
                <a:solidFill>
                  <a:schemeClr val="tx1"/>
                </a:solidFill>
                <a:effectLst/>
                <a:latin typeface="+mn-lt"/>
                <a:ea typeface="+mn-ea"/>
                <a:cs typeface="+mn-cs"/>
              </a:rPr>
              <a:t> de </a:t>
            </a:r>
            <a:r>
              <a:rPr lang="en-US" sz="1200" b="0" i="0" kern="1200" dirty="0" err="1">
                <a:solidFill>
                  <a:schemeClr val="tx1"/>
                </a:solidFill>
                <a:effectLst/>
                <a:latin typeface="+mn-lt"/>
                <a:ea typeface="+mn-ea"/>
                <a:cs typeface="+mn-cs"/>
              </a:rPr>
              <a:t>zi</a:t>
            </a:r>
            <a:r>
              <a:rPr lang="en-US" sz="1200" b="0" i="0" kern="1200" dirty="0">
                <a:solidFill>
                  <a:schemeClr val="tx1"/>
                </a:solidFill>
                <a:effectLst/>
                <a:latin typeface="+mn-lt"/>
                <a:ea typeface="+mn-ea"/>
                <a:cs typeface="+mn-cs"/>
              </a:rPr>
              <a:t> cu </a:t>
            </a:r>
            <a:r>
              <a:rPr lang="en-US" sz="1200" b="0" i="0" kern="1200" dirty="0" err="1">
                <a:solidFill>
                  <a:schemeClr val="tx1"/>
                </a:solidFill>
                <a:effectLst/>
                <a:latin typeface="+mn-lt"/>
                <a:ea typeface="+mn-ea"/>
                <a:cs typeface="+mn-cs"/>
              </a:rPr>
              <a:t>zi</a:t>
            </a:r>
            <a:r>
              <a:rPr lang="en-US" sz="1200" b="0" i="0" kern="1200" dirty="0">
                <a:solidFill>
                  <a:schemeClr val="tx1"/>
                </a:solidFill>
                <a:effectLst/>
                <a:latin typeface="+mn-lt"/>
                <a:ea typeface="+mn-ea"/>
                <a:cs typeface="+mn-cs"/>
              </a:rPr>
              <a:t> a </a:t>
            </a:r>
            <a:r>
              <a:rPr lang="en-US" sz="1200" b="0" i="0" kern="1200" dirty="0" err="1">
                <a:solidFill>
                  <a:schemeClr val="tx1"/>
                </a:solidFill>
                <a:effectLst/>
                <a:latin typeface="+mn-lt"/>
                <a:ea typeface="+mn-ea"/>
                <a:cs typeface="+mn-cs"/>
              </a:rPr>
              <a:t>fumătorilor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explicând</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lipsa</a:t>
            </a:r>
            <a:r>
              <a:rPr lang="en-US" sz="1200" b="0" i="0" kern="1200" dirty="0">
                <a:solidFill>
                  <a:schemeClr val="tx1"/>
                </a:solidFill>
                <a:effectLst/>
                <a:latin typeface="+mn-lt"/>
                <a:ea typeface="+mn-ea"/>
                <a:cs typeface="+mn-cs"/>
              </a:rPr>
              <a:t> de </a:t>
            </a:r>
            <a:r>
              <a:rPr lang="en-US" sz="1200" b="0" i="0" kern="1200" dirty="0" err="1">
                <a:solidFill>
                  <a:schemeClr val="tx1"/>
                </a:solidFill>
                <a:effectLst/>
                <a:latin typeface="+mn-lt"/>
                <a:ea typeface="+mn-ea"/>
                <a:cs typeface="+mn-cs"/>
              </a:rPr>
              <a:t>apetit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dispariția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plăcerii</a:t>
            </a:r>
            <a:r>
              <a:rPr lang="en-US" sz="1200" b="0" i="0" kern="1200" dirty="0">
                <a:solidFill>
                  <a:schemeClr val="tx1"/>
                </a:solidFill>
                <a:effectLst/>
                <a:latin typeface="+mn-lt"/>
                <a:ea typeface="+mn-ea"/>
                <a:cs typeface="+mn-cs"/>
              </a:rPr>
              <a:t> de a </a:t>
            </a:r>
            <a:r>
              <a:rPr lang="en-US" sz="1200" b="0" i="0" kern="1200" dirty="0" err="1">
                <a:solidFill>
                  <a:schemeClr val="tx1"/>
                </a:solidFill>
                <a:effectLst/>
                <a:latin typeface="+mn-lt"/>
                <a:ea typeface="+mn-ea"/>
                <a:cs typeface="+mn-cs"/>
              </a:rPr>
              <a:t>consuma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alimente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dar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și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faptul</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că</a:t>
            </a:r>
            <a:r>
              <a:rPr lang="en-US" sz="1200" b="0" i="0" kern="1200" dirty="0">
                <a:solidFill>
                  <a:schemeClr val="tx1"/>
                </a:solidFill>
                <a:effectLst/>
                <a:latin typeface="+mn-lt"/>
                <a:ea typeface="+mn-ea"/>
                <a:cs typeface="+mn-cs"/>
              </a:rPr>
              <a:t> nu </a:t>
            </a:r>
            <a:r>
              <a:rPr lang="en-US" sz="1200" b="0" i="0" kern="1200" dirty="0" err="1">
                <a:solidFill>
                  <a:schemeClr val="tx1"/>
                </a:solidFill>
                <a:effectLst/>
                <a:latin typeface="+mn-lt"/>
                <a:ea typeface="+mn-ea"/>
                <a:cs typeface="+mn-cs"/>
              </a:rPr>
              <a:t>mai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percep</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corect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mirosurile</a:t>
            </a:r>
            <a:r>
              <a:rPr lang="en-US" sz="1200" b="0" i="0" kern="1200" dirty="0">
                <a:solidFill>
                  <a:schemeClr val="tx1"/>
                </a:solidFill>
                <a:effectLst/>
                <a:latin typeface="+mn-lt"/>
                <a:ea typeface="+mn-ea"/>
                <a:cs typeface="+mn-cs"/>
              </a:rPr>
              <a:t> din </a:t>
            </a:r>
            <a:r>
              <a:rPr lang="en-US" sz="1200" b="0" i="0" kern="1200" dirty="0" err="1">
                <a:solidFill>
                  <a:schemeClr val="tx1"/>
                </a:solidFill>
                <a:effectLst/>
                <a:latin typeface="+mn-lt"/>
                <a:ea typeface="+mn-ea"/>
                <a:cs typeface="+mn-cs"/>
              </a:rPr>
              <a:t>jur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inclusiv</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mirosul</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neplăcut</a:t>
            </a:r>
            <a:r>
              <a:rPr lang="en-US" sz="1200" b="0" i="0" kern="1200" dirty="0">
                <a:solidFill>
                  <a:schemeClr val="tx1"/>
                </a:solidFill>
                <a:effectLst/>
                <a:latin typeface="+mn-lt"/>
                <a:ea typeface="+mn-ea"/>
                <a:cs typeface="+mn-cs"/>
              </a:rPr>
              <a:t> al </a:t>
            </a:r>
            <a:r>
              <a:rPr lang="en-US" sz="1200" b="0" i="0" kern="1200" dirty="0" err="1">
                <a:solidFill>
                  <a:schemeClr val="tx1"/>
                </a:solidFill>
                <a:effectLst/>
                <a:latin typeface="+mn-lt"/>
                <a:ea typeface="+mn-ea"/>
                <a:cs typeface="+mn-cs"/>
              </a:rPr>
              <a:t>propriilor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haine</a:t>
            </a:r>
            <a:r>
              <a:rPr lang="en-US" sz="1200" b="0" i="0" kern="1200" dirty="0">
                <a:solidFill>
                  <a:schemeClr val="tx1"/>
                </a:solidFill>
                <a:effectLst/>
                <a:latin typeface="+mn-lt"/>
                <a:ea typeface="+mn-ea"/>
                <a:cs typeface="+mn-cs"/>
              </a:rPr>
              <a:t>.</a:t>
            </a:r>
          </a:p>
          <a:p>
            <a:r>
              <a:rPr lang="en-US" sz="1200" b="1" i="0" kern="1200" dirty="0" err="1">
                <a:solidFill>
                  <a:schemeClr val="tx1"/>
                </a:solidFill>
                <a:effectLst/>
                <a:latin typeface="+mn-lt"/>
                <a:ea typeface="+mn-ea"/>
                <a:cs typeface="+mn-cs"/>
              </a:rPr>
              <a:t>Fumatul</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reprezintă</a:t>
            </a:r>
            <a:r>
              <a:rPr lang="en-US" sz="1200" b="1" i="0" kern="1200" dirty="0">
                <a:solidFill>
                  <a:schemeClr val="tx1"/>
                </a:solidFill>
                <a:effectLst/>
                <a:latin typeface="+mn-lt"/>
                <a:ea typeface="+mn-ea"/>
                <a:cs typeface="+mn-cs"/>
              </a:rPr>
              <a:t> un factor de </a:t>
            </a:r>
            <a:r>
              <a:rPr lang="en-US" sz="1200" b="1" i="0" kern="1200" dirty="0" err="1">
                <a:solidFill>
                  <a:schemeClr val="tx1"/>
                </a:solidFill>
                <a:effectLst/>
                <a:latin typeface="+mn-lt"/>
                <a:ea typeface="+mn-ea"/>
                <a:cs typeface="+mn-cs"/>
              </a:rPr>
              <a:t>risc</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și</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pentru</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implanturile</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dentare</a:t>
            </a:r>
            <a:r>
              <a:rPr lang="en-US" sz="1200" b="1" i="0" kern="1200" dirty="0">
                <a:solidFill>
                  <a:schemeClr val="tx1"/>
                </a:solidFill>
                <a:effectLst/>
                <a:latin typeface="+mn-lt"/>
                <a:ea typeface="+mn-ea"/>
                <a:cs typeface="+mn-cs"/>
              </a:rPr>
              <a:t>, rata de </a:t>
            </a:r>
            <a:r>
              <a:rPr lang="en-US" sz="1200" b="1" i="0" kern="1200" dirty="0" err="1">
                <a:solidFill>
                  <a:schemeClr val="tx1"/>
                </a:solidFill>
                <a:effectLst/>
                <a:latin typeface="+mn-lt"/>
                <a:ea typeface="+mn-ea"/>
                <a:cs typeface="+mn-cs"/>
              </a:rPr>
              <a:t>eșec</a:t>
            </a:r>
            <a:r>
              <a:rPr lang="en-US" sz="1200" b="1" i="0" kern="1200" dirty="0">
                <a:solidFill>
                  <a:schemeClr val="tx1"/>
                </a:solidFill>
                <a:effectLst/>
                <a:latin typeface="+mn-lt"/>
                <a:ea typeface="+mn-ea"/>
                <a:cs typeface="+mn-cs"/>
              </a:rPr>
              <a:t> a </a:t>
            </a:r>
            <a:r>
              <a:rPr lang="en-US" sz="1200" b="1" i="0" kern="1200" dirty="0" err="1">
                <a:solidFill>
                  <a:schemeClr val="tx1"/>
                </a:solidFill>
                <a:effectLst/>
                <a:latin typeface="+mn-lt"/>
                <a:ea typeface="+mn-ea"/>
                <a:cs typeface="+mn-cs"/>
              </a:rPr>
              <a:t>acestora</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fiind</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mai</a:t>
            </a:r>
            <a:r>
              <a:rPr lang="en-US" sz="1200" b="1" i="0" kern="1200" dirty="0">
                <a:solidFill>
                  <a:schemeClr val="tx1"/>
                </a:solidFill>
                <a:effectLst/>
                <a:latin typeface="+mn-lt"/>
                <a:ea typeface="+mn-ea"/>
                <a:cs typeface="+mn-cs"/>
              </a:rPr>
              <a:t> mare la </a:t>
            </a:r>
            <a:r>
              <a:rPr lang="en-US" sz="1200" b="1" i="0" kern="1200" dirty="0" err="1">
                <a:solidFill>
                  <a:schemeClr val="tx1"/>
                </a:solidFill>
                <a:effectLst/>
                <a:latin typeface="+mn-lt"/>
                <a:ea typeface="+mn-ea"/>
                <a:cs typeface="+mn-cs"/>
              </a:rPr>
              <a:t>fumătorilor</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atât</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în</a:t>
            </a:r>
            <a:r>
              <a:rPr lang="en-US" sz="1200" b="1" i="0" kern="1200" dirty="0">
                <a:solidFill>
                  <a:schemeClr val="tx1"/>
                </a:solidFill>
                <a:effectLst/>
                <a:latin typeface="+mn-lt"/>
                <a:ea typeface="+mn-ea"/>
                <a:cs typeface="+mn-cs"/>
              </a:rPr>
              <a:t> prima </a:t>
            </a:r>
            <a:r>
              <a:rPr lang="en-US" sz="1200" b="1" i="0" kern="1200" dirty="0" err="1">
                <a:solidFill>
                  <a:schemeClr val="tx1"/>
                </a:solidFill>
                <a:effectLst/>
                <a:latin typeface="+mn-lt"/>
                <a:ea typeface="+mn-ea"/>
                <a:cs typeface="+mn-cs"/>
              </a:rPr>
              <a:t>etapă</a:t>
            </a:r>
            <a:r>
              <a:rPr lang="en-US" sz="1200" b="1" i="0" kern="1200" dirty="0">
                <a:solidFill>
                  <a:schemeClr val="tx1"/>
                </a:solidFill>
                <a:effectLst/>
                <a:latin typeface="+mn-lt"/>
                <a:ea typeface="+mn-ea"/>
                <a:cs typeface="+mn-cs"/>
              </a:rPr>
              <a:t> de </a:t>
            </a:r>
            <a:r>
              <a:rPr lang="en-US" sz="1200" b="1" i="0" kern="1200" dirty="0" err="1">
                <a:solidFill>
                  <a:schemeClr val="tx1"/>
                </a:solidFill>
                <a:effectLst/>
                <a:latin typeface="+mn-lt"/>
                <a:ea typeface="+mn-ea"/>
                <a:cs typeface="+mn-cs"/>
              </a:rPr>
              <a:t>osteointegrare</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cât</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și</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după</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punerea</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implantului</a:t>
            </a:r>
            <a:r>
              <a:rPr lang="en-US" sz="1200" b="1" i="0" kern="1200" dirty="0">
                <a:solidFill>
                  <a:schemeClr val="tx1"/>
                </a:solidFill>
                <a:effectLst/>
                <a:latin typeface="+mn-lt"/>
                <a:ea typeface="+mn-ea"/>
                <a:cs typeface="+mn-cs"/>
              </a:rPr>
              <a:t>.</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7EEBBD1-9222-4AAF-AB64-478B17B26EC8}" type="slidenum">
              <a:rPr lang="en-US" smtClean="0"/>
              <a:t>7</a:t>
            </a:fld>
            <a:endParaRPr lang="en-US"/>
          </a:p>
        </p:txBody>
      </p:sp>
    </p:spTree>
    <p:extLst>
      <p:ext uri="{BB962C8B-B14F-4D97-AF65-F5344CB8AC3E}">
        <p14:creationId xmlns:p14="http://schemas.microsoft.com/office/powerpoint/2010/main" val="362653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a:solidFill>
                  <a:schemeClr val="tx1"/>
                </a:solidFill>
                <a:effectLst/>
                <a:latin typeface="+mn-lt"/>
                <a:ea typeface="+mn-ea"/>
                <a:cs typeface="+mn-cs"/>
              </a:rPr>
              <a:t>Fumatul</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convențional</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provoacă</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expunerea</a:t>
            </a:r>
            <a:r>
              <a:rPr lang="en-US" sz="1200" kern="1200" dirty="0">
                <a:solidFill>
                  <a:schemeClr val="tx1"/>
                </a:solidFill>
                <a:effectLst/>
                <a:latin typeface="+mn-lt"/>
                <a:ea typeface="+mn-ea"/>
                <a:cs typeface="+mn-cs"/>
              </a:rPr>
              <a:t> la un </a:t>
            </a:r>
            <a:r>
              <a:rPr lang="en-US" sz="1200" kern="1200" dirty="0" err="1">
                <a:solidFill>
                  <a:schemeClr val="tx1"/>
                </a:solidFill>
                <a:effectLst/>
                <a:latin typeface="+mn-lt"/>
                <a:ea typeface="+mn-ea"/>
                <a:cs typeface="+mn-cs"/>
              </a:rPr>
              <a:t>amestec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letal</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peste</a:t>
            </a:r>
            <a:r>
              <a:rPr lang="en-US" sz="1200" kern="1200" dirty="0">
                <a:solidFill>
                  <a:schemeClr val="tx1"/>
                </a:solidFill>
                <a:effectLst/>
                <a:latin typeface="+mn-lt"/>
                <a:ea typeface="+mn-ea"/>
                <a:cs typeface="+mn-cs"/>
              </a:rPr>
              <a:t> 7.000 de </a:t>
            </a:r>
            <a:r>
              <a:rPr lang="en-US" sz="1200" kern="1200" dirty="0" err="1">
                <a:solidFill>
                  <a:schemeClr val="tx1"/>
                </a:solidFill>
                <a:effectLst/>
                <a:latin typeface="+mn-lt"/>
                <a:ea typeface="+mn-ea"/>
                <a:cs typeface="+mn-cs"/>
              </a:rPr>
              <a:t>substanțe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chimice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toxice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inclusiv</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cel</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puțin</a:t>
            </a:r>
            <a:r>
              <a:rPr lang="en-US" sz="1200" kern="1200" dirty="0">
                <a:solidFill>
                  <a:schemeClr val="tx1"/>
                </a:solidFill>
                <a:effectLst/>
                <a:latin typeface="+mn-lt"/>
                <a:ea typeface="+mn-ea"/>
                <a:cs typeface="+mn-cs"/>
              </a:rPr>
              <a:t> 70 de </a:t>
            </a:r>
            <a:r>
              <a:rPr lang="en-US" sz="1200" kern="1200" dirty="0" err="1">
                <a:solidFill>
                  <a:schemeClr val="tx1"/>
                </a:solidFill>
                <a:effectLst/>
                <a:latin typeface="+mn-lt"/>
                <a:ea typeface="+mn-ea"/>
                <a:cs typeface="+mn-cs"/>
              </a:rPr>
              <a:t>agenți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cancerigeni</a:t>
            </a:r>
            <a:r>
              <a:rPr lang="en-US" sz="1200" kern="1200" dirty="0">
                <a:solidFill>
                  <a:schemeClr val="tx1"/>
                </a:solidFill>
                <a:effectLst/>
                <a:latin typeface="+mn-lt"/>
                <a:ea typeface="+mn-ea"/>
                <a:cs typeface="+mn-cs"/>
              </a:rPr>
              <a:t> care pot </a:t>
            </a:r>
            <a:r>
              <a:rPr lang="en-US" sz="1200" kern="1200" dirty="0" err="1">
                <a:solidFill>
                  <a:schemeClr val="tx1"/>
                </a:solidFill>
                <a:effectLst/>
                <a:latin typeface="+mn-lt"/>
                <a:ea typeface="+mn-ea"/>
                <a:cs typeface="+mn-cs"/>
              </a:rPr>
              <a:t>deteriora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aproape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fiecare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sistem</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organe</a:t>
            </a:r>
            <a:r>
              <a:rPr lang="en-US" sz="1200" kern="1200" dirty="0">
                <a:solidFill>
                  <a:schemeClr val="tx1"/>
                </a:solidFill>
                <a:effectLst/>
                <a:latin typeface="+mn-lt"/>
                <a:ea typeface="+mn-ea"/>
                <a:cs typeface="+mn-cs"/>
              </a:rPr>
              <a:t> din </a:t>
            </a:r>
            <a:r>
              <a:rPr lang="en-US" sz="1200" kern="1200" dirty="0" err="1">
                <a:solidFill>
                  <a:schemeClr val="tx1"/>
                </a:solidFill>
                <a:effectLst/>
                <a:latin typeface="+mn-lt"/>
                <a:ea typeface="+mn-ea"/>
                <a:cs typeface="+mn-cs"/>
              </a:rPr>
              <a:t>corpul</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uman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Efectele</a:t>
            </a:r>
            <a:r>
              <a:rPr lang="en-US" sz="1200" kern="1200" dirty="0">
                <a:solidFill>
                  <a:schemeClr val="tx1"/>
                </a:solidFill>
                <a:effectLst/>
                <a:latin typeface="+mn-lt"/>
                <a:ea typeface="+mn-ea"/>
                <a:cs typeface="+mn-cs"/>
              </a:rPr>
              <a:t> negative ale </a:t>
            </a:r>
            <a:r>
              <a:rPr lang="en-US" sz="1200" kern="1200" dirty="0" err="1">
                <a:solidFill>
                  <a:schemeClr val="tx1"/>
                </a:solidFill>
                <a:effectLst/>
                <a:latin typeface="+mn-lt"/>
                <a:ea typeface="+mn-ea"/>
                <a:cs typeface="+mn-cs"/>
              </a:rPr>
              <a:t>componentelor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chimice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asupra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organismului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uman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sunt</a:t>
            </a:r>
            <a:r>
              <a:rPr lang="en-US" sz="1200" kern="1200" dirty="0">
                <a:solidFill>
                  <a:schemeClr val="tx1"/>
                </a:solidFill>
                <a:effectLst/>
                <a:latin typeface="+mn-lt"/>
                <a:ea typeface="+mn-ea"/>
                <a:cs typeface="+mn-cs"/>
              </a:rPr>
              <a:t> multiple: de la </a:t>
            </a:r>
            <a:r>
              <a:rPr lang="en-US" sz="1200" kern="1200" dirty="0" err="1">
                <a:solidFill>
                  <a:schemeClr val="tx1"/>
                </a:solidFill>
                <a:effectLst/>
                <a:latin typeface="+mn-lt"/>
                <a:ea typeface="+mn-ea"/>
                <a:cs typeface="+mn-cs"/>
              </a:rPr>
              <a:t>deteriorarea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funcționalității</a:t>
            </a:r>
            <a:r>
              <a:rPr lang="en-US" sz="1200" kern="1200" dirty="0">
                <a:solidFill>
                  <a:schemeClr val="tx1"/>
                </a:solidFill>
                <a:effectLst/>
                <a:latin typeface="+mn-lt"/>
                <a:ea typeface="+mn-ea"/>
                <a:cs typeface="+mn-cs"/>
              </a:rPr>
              <a:t> sale </a:t>
            </a:r>
            <a:r>
              <a:rPr lang="en-US" sz="1200" kern="1200" dirty="0" err="1">
                <a:solidFill>
                  <a:schemeClr val="tx1"/>
                </a:solidFill>
                <a:effectLst/>
                <a:latin typeface="+mn-lt"/>
                <a:ea typeface="+mn-ea"/>
                <a:cs typeface="+mn-cs"/>
              </a:rPr>
              <a:t>normale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prin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scăderea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capacității</a:t>
            </a:r>
            <a:r>
              <a:rPr lang="en-US" sz="1200" kern="1200" dirty="0">
                <a:solidFill>
                  <a:schemeClr val="tx1"/>
                </a:solidFill>
                <a:effectLst/>
                <a:latin typeface="+mn-lt"/>
                <a:ea typeface="+mn-ea"/>
                <a:cs typeface="+mn-cs"/>
              </a:rPr>
              <a:t> de a respire, </a:t>
            </a:r>
            <a:r>
              <a:rPr lang="en-US" sz="1200" kern="1200" dirty="0" err="1">
                <a:solidFill>
                  <a:schemeClr val="tx1"/>
                </a:solidFill>
                <a:effectLst/>
                <a:latin typeface="+mn-lt"/>
                <a:ea typeface="+mn-ea"/>
                <a:cs typeface="+mn-cs"/>
              </a:rPr>
              <a:t>prin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scăderea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auzului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prin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cecitate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și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scurtarea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respirației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până</a:t>
            </a:r>
            <a:r>
              <a:rPr lang="en-US" sz="1200" kern="1200" dirty="0">
                <a:solidFill>
                  <a:schemeClr val="tx1"/>
                </a:solidFill>
                <a:effectLst/>
                <a:latin typeface="+mn-lt"/>
                <a:ea typeface="+mn-ea"/>
                <a:cs typeface="+mn-cs"/>
              </a:rPr>
              <a:t> la </a:t>
            </a:r>
            <a:r>
              <a:rPr lang="en-US" sz="1200" kern="1200" dirty="0" err="1">
                <a:solidFill>
                  <a:schemeClr val="tx1"/>
                </a:solidFill>
                <a:effectLst/>
                <a:latin typeface="+mn-lt"/>
                <a:ea typeface="+mn-ea"/>
                <a:cs typeface="+mn-cs"/>
              </a:rPr>
              <a:t>deteriorări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structurale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cataractă</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boală</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periodontală</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și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edentație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și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carcinogeneză</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pentru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diferite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tipuri</a:t>
            </a:r>
            <a:r>
              <a:rPr lang="en-US" sz="1200" kern="1200" dirty="0">
                <a:solidFill>
                  <a:schemeClr val="tx1"/>
                </a:solidFill>
                <a:effectLst/>
                <a:latin typeface="+mn-lt"/>
                <a:ea typeface="+mn-ea"/>
                <a:cs typeface="+mn-cs"/>
              </a:rPr>
              <a:t> de cancer. </a:t>
            </a:r>
            <a:r>
              <a:rPr lang="ro-RO" sz="1200" kern="1200" dirty="0">
                <a:solidFill>
                  <a:schemeClr val="tx1"/>
                </a:solidFill>
                <a:effectLst/>
                <a:latin typeface="+mn-lt"/>
                <a:ea typeface="+mn-ea"/>
                <a:cs typeface="+mn-cs"/>
              </a:rPr>
              <a:t>(American Cancer Society and Vital Strategies, 2018)</a:t>
            </a:r>
            <a:r>
              <a:rPr lang="en-US" sz="1200" kern="1200" dirty="0">
                <a:solidFill>
                  <a:schemeClr val="tx1"/>
                </a:solidFill>
                <a:effectLst/>
                <a:latin typeface="+mn-lt"/>
                <a:ea typeface="+mn-ea"/>
                <a:cs typeface="+mn-cs"/>
              </a:rPr>
              <a:t>, </a:t>
            </a:r>
            <a:r>
              <a:rPr lang="ro-RO" sz="1200" kern="1200" dirty="0">
                <a:solidFill>
                  <a:schemeClr val="tx1"/>
                </a:solidFill>
                <a:effectLst/>
                <a:latin typeface="+mn-lt"/>
                <a:ea typeface="+mn-ea"/>
                <a:cs typeface="+mn-cs"/>
              </a:rPr>
              <a:t>(World Health Organization -Regional Office for Europe, 2019)</a:t>
            </a:r>
            <a:endParaRPr lang="en-US" sz="1200" kern="120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Daunele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cauzate</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tutun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încep</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înainte</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naștere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deoarece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femeile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însărcinate</a:t>
            </a:r>
            <a:r>
              <a:rPr lang="en-US" sz="1200" kern="1200" dirty="0">
                <a:solidFill>
                  <a:schemeClr val="tx1"/>
                </a:solidFill>
                <a:effectLst/>
                <a:latin typeface="+mn-lt"/>
                <a:ea typeface="+mn-ea"/>
                <a:cs typeface="+mn-cs"/>
              </a:rPr>
              <a:t> care </a:t>
            </a:r>
            <a:r>
              <a:rPr lang="en-US" sz="1200" kern="1200" dirty="0" err="1">
                <a:solidFill>
                  <a:schemeClr val="tx1"/>
                </a:solidFill>
                <a:effectLst/>
                <a:latin typeface="+mn-lt"/>
                <a:ea typeface="+mn-ea"/>
                <a:cs typeface="+mn-cs"/>
              </a:rPr>
              <a:t>fumează</a:t>
            </a:r>
            <a:r>
              <a:rPr lang="en-US" sz="1200" kern="1200" dirty="0">
                <a:solidFill>
                  <a:schemeClr val="tx1"/>
                </a:solidFill>
                <a:effectLst/>
                <a:latin typeface="+mn-lt"/>
                <a:ea typeface="+mn-ea"/>
                <a:cs typeface="+mn-cs"/>
              </a:rPr>
              <a:t> pot da </a:t>
            </a:r>
            <a:r>
              <a:rPr lang="en-US" sz="1200" kern="1200" dirty="0" err="1">
                <a:solidFill>
                  <a:schemeClr val="tx1"/>
                </a:solidFill>
                <a:effectLst/>
                <a:latin typeface="+mn-lt"/>
                <a:ea typeface="+mn-ea"/>
                <a:cs typeface="+mn-cs"/>
              </a:rPr>
              <a:t>naștere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copiilor</a:t>
            </a:r>
            <a:r>
              <a:rPr lang="en-US" sz="1200" kern="1200" dirty="0">
                <a:solidFill>
                  <a:schemeClr val="tx1"/>
                </a:solidFill>
                <a:effectLst/>
                <a:latin typeface="+mn-lt"/>
                <a:ea typeface="+mn-ea"/>
                <a:cs typeface="+mn-cs"/>
              </a:rPr>
              <a:t> cu </a:t>
            </a:r>
            <a:r>
              <a:rPr lang="en-US" sz="1200" kern="1200" dirty="0" err="1">
                <a:solidFill>
                  <a:schemeClr val="tx1"/>
                </a:solidFill>
                <a:effectLst/>
                <a:latin typeface="+mn-lt"/>
                <a:ea typeface="+mn-ea"/>
                <a:cs typeface="+mn-cs"/>
              </a:rPr>
              <a:t>risc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mai</a:t>
            </a:r>
            <a:r>
              <a:rPr lang="en-US" sz="1200" kern="1200" dirty="0">
                <a:solidFill>
                  <a:schemeClr val="tx1"/>
                </a:solidFill>
                <a:effectLst/>
                <a:latin typeface="+mn-lt"/>
                <a:ea typeface="+mn-ea"/>
                <a:cs typeface="+mn-cs"/>
              </a:rPr>
              <a:t> mare de </a:t>
            </a:r>
            <a:r>
              <a:rPr lang="en-US" sz="1200" kern="1200" dirty="0" err="1">
                <a:solidFill>
                  <a:schemeClr val="tx1"/>
                </a:solidFill>
                <a:effectLst/>
                <a:latin typeface="+mn-lt"/>
                <a:ea typeface="+mn-ea"/>
                <a:cs typeface="+mn-cs"/>
              </a:rPr>
              <a:t>tulburări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congenitale</a:t>
            </a:r>
            <a:r>
              <a:rPr lang="en-US" sz="1200" kern="1200" dirty="0">
                <a:solidFill>
                  <a:schemeClr val="tx1"/>
                </a:solidFill>
                <a:effectLst/>
                <a:latin typeface="+mn-lt"/>
                <a:ea typeface="+mn-ea"/>
                <a:cs typeface="+mn-cs"/>
              </a:rPr>
              <a:t>, cancer, </a:t>
            </a:r>
            <a:r>
              <a:rPr lang="en-US" sz="1200" kern="1200" dirty="0" err="1">
                <a:solidFill>
                  <a:schemeClr val="tx1"/>
                </a:solidFill>
                <a:effectLst/>
                <a:latin typeface="+mn-lt"/>
                <a:ea typeface="+mn-ea"/>
                <a:cs typeface="+mn-cs"/>
              </a:rPr>
              <a:t>boli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pulmonare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greutate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mică</a:t>
            </a:r>
            <a:r>
              <a:rPr lang="en-US" sz="1200" kern="1200" dirty="0">
                <a:solidFill>
                  <a:schemeClr val="tx1"/>
                </a:solidFill>
                <a:effectLst/>
                <a:latin typeface="+mn-lt"/>
                <a:ea typeface="+mn-ea"/>
                <a:cs typeface="+mn-cs"/>
              </a:rPr>
              <a:t> la </a:t>
            </a:r>
            <a:r>
              <a:rPr lang="en-US" sz="1200" kern="1200" dirty="0" err="1">
                <a:solidFill>
                  <a:schemeClr val="tx1"/>
                </a:solidFill>
                <a:effectLst/>
                <a:latin typeface="+mn-lt"/>
                <a:ea typeface="+mn-ea"/>
                <a:cs typeface="+mn-cs"/>
              </a:rPr>
              <a:t>naștere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și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moarte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subită</a:t>
            </a:r>
            <a:r>
              <a:rPr lang="en-US" sz="1200" kern="1200" dirty="0">
                <a:solidFill>
                  <a:schemeClr val="tx1"/>
                </a:solidFill>
                <a:effectLst/>
                <a:latin typeface="+mn-lt"/>
                <a:ea typeface="+mn-ea"/>
                <a:cs typeface="+mn-cs"/>
              </a:rPr>
              <a:t>. </a:t>
            </a:r>
          </a:p>
          <a:p>
            <a:r>
              <a:rPr lang="en-US" sz="1200" kern="1200" dirty="0" err="1">
                <a:solidFill>
                  <a:schemeClr val="tx1"/>
                </a:solidFill>
                <a:effectLst/>
                <a:latin typeface="+mn-lt"/>
                <a:ea typeface="+mn-ea"/>
                <a:cs typeface="+mn-cs"/>
              </a:rPr>
              <a:t>Consumul</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tutun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este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principala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cauză</a:t>
            </a:r>
            <a:r>
              <a:rPr lang="en-US" sz="1200" kern="1200" dirty="0">
                <a:solidFill>
                  <a:schemeClr val="tx1"/>
                </a:solidFill>
                <a:effectLst/>
                <a:latin typeface="+mn-lt"/>
                <a:ea typeface="+mn-ea"/>
                <a:cs typeface="+mn-cs"/>
              </a:rPr>
              <a:t> a </a:t>
            </a:r>
            <a:r>
              <a:rPr lang="en-US" sz="1200" kern="1200" dirty="0" err="1">
                <a:solidFill>
                  <a:schemeClr val="tx1"/>
                </a:solidFill>
                <a:effectLst/>
                <a:latin typeface="+mn-lt"/>
                <a:ea typeface="+mn-ea"/>
                <a:cs typeface="+mn-cs"/>
              </a:rPr>
              <a:t>cancerului</a:t>
            </a:r>
            <a:r>
              <a:rPr lang="en-US" sz="1200" kern="1200" dirty="0">
                <a:solidFill>
                  <a:schemeClr val="tx1"/>
                </a:solidFill>
                <a:effectLst/>
                <a:latin typeface="+mn-lt"/>
                <a:ea typeface="+mn-ea"/>
                <a:cs typeface="+mn-cs"/>
              </a:rPr>
              <a:t> – </a:t>
            </a:r>
            <a:r>
              <a:rPr lang="en-US" sz="1200" kern="1200" dirty="0" err="1">
                <a:solidFill>
                  <a:schemeClr val="tx1"/>
                </a:solidFill>
                <a:effectLst/>
                <a:latin typeface="+mn-lt"/>
                <a:ea typeface="+mn-ea"/>
                <a:cs typeface="+mn-cs"/>
              </a:rPr>
              <a:t>și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este</a:t>
            </a:r>
            <a:r>
              <a:rPr lang="en-US" sz="1200" kern="1200" dirty="0">
                <a:solidFill>
                  <a:schemeClr val="tx1"/>
                </a:solidFill>
                <a:effectLst/>
                <a:latin typeface="+mn-lt"/>
                <a:ea typeface="+mn-ea"/>
                <a:cs typeface="+mn-cs"/>
              </a:rPr>
              <a:t> o </a:t>
            </a:r>
            <a:r>
              <a:rPr lang="en-US" sz="1200" kern="1200" dirty="0" err="1">
                <a:solidFill>
                  <a:schemeClr val="tx1"/>
                </a:solidFill>
                <a:effectLst/>
                <a:latin typeface="+mn-lt"/>
                <a:ea typeface="+mn-ea"/>
                <a:cs typeface="+mn-cs"/>
              </a:rPr>
              <a:t>cauză</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evitabilă</a:t>
            </a:r>
            <a:r>
              <a:rPr lang="en-US" sz="1200" kern="1200" dirty="0">
                <a:solidFill>
                  <a:schemeClr val="tx1"/>
                </a:solidFill>
                <a:effectLst/>
                <a:latin typeface="+mn-lt"/>
                <a:ea typeface="+mn-ea"/>
                <a:cs typeface="+mn-cs"/>
              </a:rPr>
              <a:t>. Nu </a:t>
            </a:r>
            <a:r>
              <a:rPr lang="en-US" sz="1200" kern="1200" dirty="0" err="1">
                <a:solidFill>
                  <a:schemeClr val="tx1"/>
                </a:solidFill>
                <a:effectLst/>
                <a:latin typeface="+mn-lt"/>
                <a:ea typeface="+mn-ea"/>
                <a:cs typeface="+mn-cs"/>
              </a:rPr>
              <a:t>există</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niciun</a:t>
            </a:r>
            <a:r>
              <a:rPr lang="en-US" sz="1200" kern="1200" dirty="0">
                <a:solidFill>
                  <a:schemeClr val="tx1"/>
                </a:solidFill>
                <a:effectLst/>
                <a:latin typeface="+mn-lt"/>
                <a:ea typeface="+mn-ea"/>
                <a:cs typeface="+mn-cs"/>
              </a:rPr>
              <a:t> mod </a:t>
            </a:r>
            <a:r>
              <a:rPr lang="en-US" sz="1200" kern="1200" dirty="0" err="1">
                <a:solidFill>
                  <a:schemeClr val="tx1"/>
                </a:solidFill>
                <a:effectLst/>
                <a:latin typeface="+mn-lt"/>
                <a:ea typeface="+mn-ea"/>
                <a:cs typeface="+mn-cs"/>
              </a:rPr>
              <a:t>sigur</a:t>
            </a:r>
            <a:r>
              <a:rPr lang="en-US" sz="1200" kern="1200" dirty="0">
                <a:solidFill>
                  <a:schemeClr val="tx1"/>
                </a:solidFill>
                <a:effectLst/>
                <a:latin typeface="+mn-lt"/>
                <a:ea typeface="+mn-ea"/>
                <a:cs typeface="+mn-cs"/>
              </a:rPr>
              <a:t> de a </a:t>
            </a:r>
            <a:r>
              <a:rPr lang="en-US" sz="1200" kern="1200" dirty="0" err="1">
                <a:solidFill>
                  <a:schemeClr val="tx1"/>
                </a:solidFill>
                <a:effectLst/>
                <a:latin typeface="+mn-lt"/>
                <a:ea typeface="+mn-ea"/>
                <a:cs typeface="+mn-cs"/>
              </a:rPr>
              <a:t>consuma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tutun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iar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fumatul</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este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cel</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mai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periculos</a:t>
            </a:r>
            <a:r>
              <a:rPr lang="en-US" sz="1200" kern="1200" dirty="0">
                <a:solidFill>
                  <a:schemeClr val="tx1"/>
                </a:solidFill>
                <a:effectLst/>
                <a:latin typeface="+mn-lt"/>
                <a:ea typeface="+mn-ea"/>
                <a:cs typeface="+mn-cs"/>
              </a:rPr>
              <a:t> mod de a </a:t>
            </a:r>
            <a:r>
              <a:rPr lang="en-US" sz="1200" kern="1200" dirty="0" err="1">
                <a:solidFill>
                  <a:schemeClr val="tx1"/>
                </a:solidFill>
                <a:effectLst/>
                <a:latin typeface="+mn-lt"/>
                <a:ea typeface="+mn-ea"/>
                <a:cs typeface="+mn-cs"/>
              </a:rPr>
              <a:t>consuma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tutun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întrucât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combustia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tutunului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sau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fumul</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tutun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generează</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cel</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mai</a:t>
            </a:r>
            <a:r>
              <a:rPr lang="en-US" sz="1200" kern="1200" dirty="0">
                <a:solidFill>
                  <a:schemeClr val="tx1"/>
                </a:solidFill>
                <a:effectLst/>
                <a:latin typeface="+mn-lt"/>
                <a:ea typeface="+mn-ea"/>
                <a:cs typeface="+mn-cs"/>
              </a:rPr>
              <a:t> mare </a:t>
            </a:r>
            <a:r>
              <a:rPr lang="en-US" sz="1200" kern="1200" dirty="0" err="1">
                <a:solidFill>
                  <a:schemeClr val="tx1"/>
                </a:solidFill>
                <a:effectLst/>
                <a:latin typeface="+mn-lt"/>
                <a:ea typeface="+mn-ea"/>
                <a:cs typeface="+mn-cs"/>
              </a:rPr>
              <a:t>risc</a:t>
            </a:r>
            <a:r>
              <a:rPr lang="en-US" sz="1200" kern="1200" dirty="0">
                <a:solidFill>
                  <a:schemeClr val="tx1"/>
                </a:solidFill>
                <a:effectLst/>
                <a:latin typeface="+mn-lt"/>
                <a:ea typeface="+mn-ea"/>
                <a:cs typeface="+mn-cs"/>
              </a:rPr>
              <a:t> de cancer, </a:t>
            </a:r>
            <a:r>
              <a:rPr lang="en-US" sz="1200" kern="1200" dirty="0" err="1">
                <a:solidFill>
                  <a:schemeClr val="tx1"/>
                </a:solidFill>
                <a:effectLst/>
                <a:latin typeface="+mn-lt"/>
                <a:ea typeface="+mn-ea"/>
                <a:cs typeface="+mn-cs"/>
              </a:rPr>
              <a:t>întrucât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cele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mai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multe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substanțe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toxice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inclusiv</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substanțe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cancerigene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apar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în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timpul</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procesului</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ardere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Tutunul</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cauzează</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diferite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tipuri</a:t>
            </a:r>
            <a:r>
              <a:rPr lang="en-US" sz="1200" kern="1200" dirty="0">
                <a:solidFill>
                  <a:schemeClr val="tx1"/>
                </a:solidFill>
                <a:effectLst/>
                <a:latin typeface="+mn-lt"/>
                <a:ea typeface="+mn-ea"/>
                <a:cs typeface="+mn-cs"/>
              </a:rPr>
              <a:t> de cancer, </a:t>
            </a:r>
            <a:r>
              <a:rPr lang="en-US" sz="1200" kern="1200" dirty="0" err="1">
                <a:solidFill>
                  <a:schemeClr val="tx1"/>
                </a:solidFill>
                <a:effectLst/>
                <a:latin typeface="+mn-lt"/>
                <a:ea typeface="+mn-ea"/>
                <a:cs typeface="+mn-cs"/>
              </a:rPr>
              <a:t>în</a:t>
            </a:r>
            <a:r>
              <a:rPr lang="en-US" sz="1200" kern="1200" dirty="0">
                <a:solidFill>
                  <a:schemeClr val="tx1"/>
                </a:solidFill>
                <a:effectLst/>
                <a:latin typeface="+mn-lt"/>
                <a:ea typeface="+mn-ea"/>
                <a:cs typeface="+mn-cs"/>
              </a:rPr>
              <a:t> special </a:t>
            </a:r>
            <a:r>
              <a:rPr lang="en-US" sz="1200" kern="1200" dirty="0" err="1">
                <a:solidFill>
                  <a:schemeClr val="tx1"/>
                </a:solidFill>
                <a:effectLst/>
                <a:latin typeface="+mn-lt"/>
                <a:ea typeface="+mn-ea"/>
                <a:cs typeface="+mn-cs"/>
              </a:rPr>
              <a:t>dacă</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este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fumat</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asemenea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fumul</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tutun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cauzează</a:t>
            </a:r>
            <a:r>
              <a:rPr lang="en-US" sz="1200" kern="1200" dirty="0">
                <a:solidFill>
                  <a:schemeClr val="tx1"/>
                </a:solidFill>
                <a:effectLst/>
                <a:latin typeface="+mn-lt"/>
                <a:ea typeface="+mn-ea"/>
                <a:cs typeface="+mn-cs"/>
              </a:rPr>
              <a:t> cancer la </a:t>
            </a:r>
            <a:r>
              <a:rPr lang="en-US" sz="1200" kern="1200" dirty="0" err="1">
                <a:solidFill>
                  <a:schemeClr val="tx1"/>
                </a:solidFill>
                <a:effectLst/>
                <a:latin typeface="+mn-lt"/>
                <a:ea typeface="+mn-ea"/>
                <a:cs typeface="+mn-cs"/>
              </a:rPr>
              <a:t>nefumătorii</a:t>
            </a:r>
            <a:r>
              <a:rPr lang="en-US" sz="1200" kern="1200" dirty="0">
                <a:solidFill>
                  <a:schemeClr val="tx1"/>
                </a:solidFill>
                <a:effectLst/>
                <a:latin typeface="+mn-lt"/>
                <a:ea typeface="+mn-ea"/>
                <a:cs typeface="+mn-cs"/>
              </a:rPr>
              <a:t> care </a:t>
            </a:r>
            <a:r>
              <a:rPr lang="en-US" sz="1200" kern="1200" dirty="0" err="1">
                <a:solidFill>
                  <a:schemeClr val="tx1"/>
                </a:solidFill>
                <a:effectLst/>
                <a:latin typeface="+mn-lt"/>
                <a:ea typeface="+mn-ea"/>
                <a:cs typeface="+mn-cs"/>
              </a:rPr>
              <a:t>inhalează</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fumul</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tutun</a:t>
            </a:r>
            <a:r>
              <a:rPr lang="en-US" sz="1200" kern="1200" dirty="0">
                <a:solidFill>
                  <a:schemeClr val="tx1"/>
                </a:solidFill>
                <a:effectLst/>
                <a:latin typeface="+mn-lt"/>
                <a:ea typeface="+mn-ea"/>
                <a:cs typeface="+mn-cs"/>
              </a:rPr>
              <a:t> de la </a:t>
            </a:r>
            <a:r>
              <a:rPr lang="en-US" sz="1200" kern="1200" dirty="0" err="1">
                <a:solidFill>
                  <a:schemeClr val="tx1"/>
                </a:solidFill>
                <a:effectLst/>
                <a:latin typeface="+mn-lt"/>
                <a:ea typeface="+mn-ea"/>
                <a:cs typeface="+mn-cs"/>
              </a:rPr>
              <a:t>fumători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și</a:t>
            </a:r>
            <a:r>
              <a:rPr lang="en-US" sz="1200" kern="1200" dirty="0">
                <a:solidFill>
                  <a:schemeClr val="tx1"/>
                </a:solidFill>
                <a:effectLst/>
                <a:latin typeface="+mn-lt"/>
                <a:ea typeface="+mn-ea"/>
                <a:cs typeface="+mn-cs"/>
              </a:rPr>
              <a:t> la </a:t>
            </a:r>
            <a:r>
              <a:rPr lang="en-US" sz="1200" kern="1200" dirty="0" err="1">
                <a:solidFill>
                  <a:schemeClr val="tx1"/>
                </a:solidFill>
                <a:effectLst/>
                <a:latin typeface="+mn-lt"/>
                <a:ea typeface="+mn-ea"/>
                <a:cs typeface="+mn-cs"/>
              </a:rPr>
              <a:t>copiii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părinților</a:t>
            </a:r>
            <a:r>
              <a:rPr lang="en-US" sz="1200" kern="1200" dirty="0">
                <a:solidFill>
                  <a:schemeClr val="tx1"/>
                </a:solidFill>
                <a:effectLst/>
                <a:latin typeface="+mn-lt"/>
                <a:ea typeface="+mn-ea"/>
                <a:cs typeface="+mn-cs"/>
              </a:rPr>
              <a:t> care </a:t>
            </a:r>
            <a:r>
              <a:rPr lang="en-US" sz="1200" kern="1200" dirty="0" err="1">
                <a:solidFill>
                  <a:schemeClr val="tx1"/>
                </a:solidFill>
                <a:effectLst/>
                <a:latin typeface="+mn-lt"/>
                <a:ea typeface="+mn-ea"/>
                <a:cs typeface="+mn-cs"/>
              </a:rPr>
              <a:t>fumează</a:t>
            </a:r>
            <a:r>
              <a:rPr lang="en-US" sz="1200" kern="1200" dirty="0">
                <a:solidFill>
                  <a:schemeClr val="tx1"/>
                </a:solidFill>
                <a:effectLst/>
                <a:latin typeface="+mn-lt"/>
                <a:ea typeface="+mn-ea"/>
                <a:cs typeface="+mn-cs"/>
              </a:rPr>
              <a:t>.</a:t>
            </a:r>
            <a:r>
              <a:rPr lang="ro-RO" sz="1200" kern="1200" dirty="0">
                <a:solidFill>
                  <a:schemeClr val="tx1"/>
                </a:solidFill>
                <a:effectLst/>
                <a:latin typeface="+mn-lt"/>
                <a:ea typeface="+mn-ea"/>
                <a:cs typeface="+mn-cs"/>
              </a:rPr>
              <a:t> (International Agency for Research on Cancer, World Health Organization, 2023)</a:t>
            </a:r>
            <a:endParaRPr lang="en-US" sz="1200" kern="120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Riscul</a:t>
            </a:r>
            <a:r>
              <a:rPr lang="en-US" sz="1200" kern="1200" dirty="0">
                <a:solidFill>
                  <a:schemeClr val="tx1"/>
                </a:solidFill>
                <a:effectLst/>
                <a:latin typeface="+mn-lt"/>
                <a:ea typeface="+mn-ea"/>
                <a:cs typeface="+mn-cs"/>
              </a:rPr>
              <a:t> de cancer </a:t>
            </a:r>
            <a:r>
              <a:rPr lang="en-US" sz="1200" kern="1200" dirty="0" err="1">
                <a:solidFill>
                  <a:schemeClr val="tx1"/>
                </a:solidFill>
                <a:effectLst/>
                <a:latin typeface="+mn-lt"/>
                <a:ea typeface="+mn-ea"/>
                <a:cs typeface="+mn-cs"/>
              </a:rPr>
              <a:t>pulmonar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este</a:t>
            </a:r>
            <a:r>
              <a:rPr lang="en-US" sz="1200" kern="1200" dirty="0">
                <a:solidFill>
                  <a:schemeClr val="tx1"/>
                </a:solidFill>
                <a:effectLst/>
                <a:latin typeface="+mn-lt"/>
                <a:ea typeface="+mn-ea"/>
                <a:cs typeface="+mn-cs"/>
              </a:rPr>
              <a:t> de 20 – 25 de </a:t>
            </a:r>
            <a:r>
              <a:rPr lang="en-US" sz="1200" kern="1200" dirty="0" err="1">
                <a:solidFill>
                  <a:schemeClr val="tx1"/>
                </a:solidFill>
                <a:effectLst/>
                <a:latin typeface="+mn-lt"/>
                <a:ea typeface="+mn-ea"/>
                <a:cs typeface="+mn-cs"/>
              </a:rPr>
              <a:t>ori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mai</a:t>
            </a:r>
            <a:r>
              <a:rPr lang="en-US" sz="1200" kern="1200" dirty="0">
                <a:solidFill>
                  <a:schemeClr val="tx1"/>
                </a:solidFill>
                <a:effectLst/>
                <a:latin typeface="+mn-lt"/>
                <a:ea typeface="+mn-ea"/>
                <a:cs typeface="+mn-cs"/>
              </a:rPr>
              <a:t> mare la </a:t>
            </a:r>
            <a:r>
              <a:rPr lang="en-US" sz="1200" kern="1200" dirty="0" err="1">
                <a:solidFill>
                  <a:schemeClr val="tx1"/>
                </a:solidFill>
                <a:effectLst/>
                <a:latin typeface="+mn-lt"/>
                <a:ea typeface="+mn-ea"/>
                <a:cs typeface="+mn-cs"/>
              </a:rPr>
              <a:t>bărbații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și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femeile</a:t>
            </a:r>
            <a:r>
              <a:rPr lang="en-US" sz="1200" kern="1200" dirty="0">
                <a:solidFill>
                  <a:schemeClr val="tx1"/>
                </a:solidFill>
                <a:effectLst/>
                <a:latin typeface="+mn-lt"/>
                <a:ea typeface="+mn-ea"/>
                <a:cs typeface="+mn-cs"/>
              </a:rPr>
              <a:t> care </a:t>
            </a:r>
            <a:r>
              <a:rPr lang="en-US" sz="1200" kern="1200" dirty="0" err="1">
                <a:solidFill>
                  <a:schemeClr val="tx1"/>
                </a:solidFill>
                <a:effectLst/>
                <a:latin typeface="+mn-lt"/>
                <a:ea typeface="+mn-ea"/>
                <a:cs typeface="+mn-cs"/>
              </a:rPr>
              <a:t>fumează</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în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raport</a:t>
            </a:r>
            <a:r>
              <a:rPr lang="en-US" sz="1200" kern="1200" dirty="0">
                <a:solidFill>
                  <a:schemeClr val="tx1"/>
                </a:solidFill>
                <a:effectLst/>
                <a:latin typeface="+mn-lt"/>
                <a:ea typeface="+mn-ea"/>
                <a:cs typeface="+mn-cs"/>
              </a:rPr>
              <a:t> cu </a:t>
            </a:r>
            <a:r>
              <a:rPr lang="en-US" sz="1200" kern="1200" dirty="0" err="1">
                <a:solidFill>
                  <a:schemeClr val="tx1"/>
                </a:solidFill>
                <a:effectLst/>
                <a:latin typeface="+mn-lt"/>
                <a:ea typeface="+mn-ea"/>
                <a:cs typeface="+mn-cs"/>
              </a:rPr>
              <a:t>cei</a:t>
            </a:r>
            <a:r>
              <a:rPr lang="en-US" sz="1200" kern="1200" dirty="0">
                <a:solidFill>
                  <a:schemeClr val="tx1"/>
                </a:solidFill>
                <a:effectLst/>
                <a:latin typeface="+mn-lt"/>
                <a:ea typeface="+mn-ea"/>
                <a:cs typeface="+mn-cs"/>
              </a:rPr>
              <a:t> care nu </a:t>
            </a:r>
            <a:r>
              <a:rPr lang="en-US" sz="1200" kern="1200" dirty="0" err="1">
                <a:solidFill>
                  <a:schemeClr val="tx1"/>
                </a:solidFill>
                <a:effectLst/>
                <a:latin typeface="+mn-lt"/>
                <a:ea typeface="+mn-ea"/>
                <a:cs typeface="+mn-cs"/>
              </a:rPr>
              <a:t>fumează</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Riscul</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crește</a:t>
            </a:r>
            <a:r>
              <a:rPr lang="en-US" sz="1200" kern="1200" dirty="0">
                <a:solidFill>
                  <a:schemeClr val="tx1"/>
                </a:solidFill>
                <a:effectLst/>
                <a:latin typeface="+mn-lt"/>
                <a:ea typeface="+mn-ea"/>
                <a:cs typeface="+mn-cs"/>
              </a:rPr>
              <a:t> cu </a:t>
            </a:r>
            <a:r>
              <a:rPr lang="en-US" sz="1200" kern="1200" dirty="0" err="1">
                <a:solidFill>
                  <a:schemeClr val="tx1"/>
                </a:solidFill>
                <a:effectLst/>
                <a:latin typeface="+mn-lt"/>
                <a:ea typeface="+mn-ea"/>
                <a:cs typeface="+mn-cs"/>
              </a:rPr>
              <a:t>numărul</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anilor</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fumat</a:t>
            </a:r>
            <a:r>
              <a:rPr lang="en-US" sz="1200" kern="1200" dirty="0">
                <a:solidFill>
                  <a:schemeClr val="tx1"/>
                </a:solidFill>
                <a:effectLst/>
                <a:latin typeface="+mn-lt"/>
                <a:ea typeface="+mn-ea"/>
                <a:cs typeface="+mn-cs"/>
              </a:rPr>
              <a:t>, cu </a:t>
            </a:r>
            <a:r>
              <a:rPr lang="en-US" sz="1200" kern="1200" dirty="0" err="1">
                <a:solidFill>
                  <a:schemeClr val="tx1"/>
                </a:solidFill>
                <a:effectLst/>
                <a:latin typeface="+mn-lt"/>
                <a:ea typeface="+mn-ea"/>
                <a:cs typeface="+mn-cs"/>
              </a:rPr>
              <a:t>numărul</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țigarete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fumate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zi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și</a:t>
            </a:r>
            <a:r>
              <a:rPr lang="en-US" sz="1200" kern="1200" dirty="0">
                <a:solidFill>
                  <a:schemeClr val="tx1"/>
                </a:solidFill>
                <a:effectLst/>
                <a:latin typeface="+mn-lt"/>
                <a:ea typeface="+mn-ea"/>
                <a:cs typeface="+mn-cs"/>
              </a:rPr>
              <a:t> cu </a:t>
            </a:r>
            <a:r>
              <a:rPr lang="en-US" sz="1200" kern="1200" dirty="0" err="1">
                <a:solidFill>
                  <a:schemeClr val="tx1"/>
                </a:solidFill>
                <a:effectLst/>
                <a:latin typeface="+mn-lt"/>
                <a:ea typeface="+mn-ea"/>
                <a:cs typeface="+mn-cs"/>
              </a:rPr>
              <a:t>cât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vârsta</a:t>
            </a:r>
            <a:r>
              <a:rPr lang="en-US" sz="1200" kern="1200" dirty="0">
                <a:solidFill>
                  <a:schemeClr val="tx1"/>
                </a:solidFill>
                <a:effectLst/>
                <a:latin typeface="+mn-lt"/>
                <a:ea typeface="+mn-ea"/>
                <a:cs typeface="+mn-cs"/>
              </a:rPr>
              <a:t> la care </a:t>
            </a:r>
            <a:r>
              <a:rPr lang="en-US" sz="1200" kern="1200" dirty="0" err="1">
                <a:solidFill>
                  <a:schemeClr val="tx1"/>
                </a:solidFill>
                <a:effectLst/>
                <a:latin typeface="+mn-lt"/>
                <a:ea typeface="+mn-ea"/>
                <a:cs typeface="+mn-cs"/>
              </a:rPr>
              <a:t>fumătorul</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începe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să</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fumeze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este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mai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mică</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În</a:t>
            </a:r>
            <a:r>
              <a:rPr lang="en-US" sz="1200" kern="1200" dirty="0">
                <a:solidFill>
                  <a:schemeClr val="tx1"/>
                </a:solidFill>
                <a:effectLst/>
                <a:latin typeface="+mn-lt"/>
                <a:ea typeface="+mn-ea"/>
                <a:cs typeface="+mn-cs"/>
              </a:rPr>
              <a:t> Europa, </a:t>
            </a:r>
            <a:r>
              <a:rPr lang="en-US" sz="1200" kern="1200" dirty="0" err="1">
                <a:solidFill>
                  <a:schemeClr val="tx1"/>
                </a:solidFill>
                <a:effectLst/>
                <a:latin typeface="+mn-lt"/>
                <a:ea typeface="+mn-ea"/>
                <a:cs typeface="+mn-cs"/>
              </a:rPr>
              <a:t>fumatul</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cauzează</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aproximativ</a:t>
            </a:r>
            <a:r>
              <a:rPr lang="en-US" sz="1200" kern="1200" dirty="0">
                <a:solidFill>
                  <a:schemeClr val="tx1"/>
                </a:solidFill>
                <a:effectLst/>
                <a:latin typeface="+mn-lt"/>
                <a:ea typeface="+mn-ea"/>
                <a:cs typeface="+mn-cs"/>
              </a:rPr>
              <a:t> 82 % din </a:t>
            </a:r>
            <a:r>
              <a:rPr lang="en-US" sz="1200" kern="1200" dirty="0" err="1">
                <a:solidFill>
                  <a:schemeClr val="tx1"/>
                </a:solidFill>
                <a:effectLst/>
                <a:latin typeface="+mn-lt"/>
                <a:ea typeface="+mn-ea"/>
                <a:cs typeface="+mn-cs"/>
              </a:rPr>
              <a:t>cazurile</a:t>
            </a:r>
            <a:r>
              <a:rPr lang="en-US" sz="1200" kern="1200" dirty="0">
                <a:solidFill>
                  <a:schemeClr val="tx1"/>
                </a:solidFill>
                <a:effectLst/>
                <a:latin typeface="+mn-lt"/>
                <a:ea typeface="+mn-ea"/>
                <a:cs typeface="+mn-cs"/>
              </a:rPr>
              <a:t> de cancer </a:t>
            </a:r>
            <a:r>
              <a:rPr lang="en-US" sz="1200" kern="1200" dirty="0" err="1">
                <a:solidFill>
                  <a:schemeClr val="tx1"/>
                </a:solidFill>
                <a:effectLst/>
                <a:latin typeface="+mn-lt"/>
                <a:ea typeface="+mn-ea"/>
                <a:cs typeface="+mn-cs"/>
              </a:rPr>
              <a:t>pulmonar</a:t>
            </a:r>
            <a:r>
              <a:rPr lang="en-US" sz="1200" kern="1200" dirty="0">
                <a:solidFill>
                  <a:schemeClr val="tx1"/>
                </a:solidFill>
                <a:effectLst/>
                <a:latin typeface="+mn-lt"/>
                <a:ea typeface="+mn-ea"/>
                <a:cs typeface="+mn-cs"/>
              </a:rPr>
              <a:t>. (International Agency for Research on Cancer, World Health Organization, 2023)</a:t>
            </a:r>
          </a:p>
          <a:p>
            <a:r>
              <a:rPr lang="en-US" sz="1200" kern="1200" dirty="0" err="1">
                <a:solidFill>
                  <a:schemeClr val="tx1"/>
                </a:solidFill>
                <a:effectLst/>
                <a:latin typeface="+mn-lt"/>
                <a:ea typeface="+mn-ea"/>
                <a:cs typeface="+mn-cs"/>
              </a:rPr>
              <a:t>Pe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lângă</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riscurile</a:t>
            </a:r>
            <a:r>
              <a:rPr lang="en-US" sz="1200" kern="1200" dirty="0">
                <a:solidFill>
                  <a:schemeClr val="tx1"/>
                </a:solidFill>
                <a:effectLst/>
                <a:latin typeface="+mn-lt"/>
                <a:ea typeface="+mn-ea"/>
                <a:cs typeface="+mn-cs"/>
              </a:rPr>
              <a:t> de cancer, </a:t>
            </a:r>
            <a:r>
              <a:rPr lang="en-US" sz="1200" kern="1200" dirty="0" err="1">
                <a:solidFill>
                  <a:schemeClr val="tx1"/>
                </a:solidFill>
                <a:effectLst/>
                <a:latin typeface="+mn-lt"/>
                <a:ea typeface="+mn-ea"/>
                <a:cs typeface="+mn-cs"/>
              </a:rPr>
              <a:t>fumatul</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este</a:t>
            </a:r>
            <a:r>
              <a:rPr lang="en-US" sz="1200" kern="1200" dirty="0">
                <a:solidFill>
                  <a:schemeClr val="tx1"/>
                </a:solidFill>
                <a:effectLst/>
                <a:latin typeface="+mn-lt"/>
                <a:ea typeface="+mn-ea"/>
                <a:cs typeface="+mn-cs"/>
              </a:rPr>
              <a:t> factor de </a:t>
            </a:r>
            <a:r>
              <a:rPr lang="en-US" sz="1200" kern="1200" dirty="0" err="1">
                <a:solidFill>
                  <a:schemeClr val="tx1"/>
                </a:solidFill>
                <a:effectLst/>
                <a:latin typeface="+mn-lt"/>
                <a:ea typeface="+mn-ea"/>
                <a:cs typeface="+mn-cs"/>
              </a:rPr>
              <a:t>risc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pentru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alte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trei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grupe</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boli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netransmisibile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bolile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cardiovasculare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diabetul</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și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bolile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respiratorii</a:t>
            </a:r>
            <a:r>
              <a:rPr lang="en-US" sz="1200" kern="1200" dirty="0">
                <a:solidFill>
                  <a:schemeClr val="tx1"/>
                </a:solidFill>
                <a:effectLst/>
                <a:latin typeface="+mn-lt"/>
                <a:ea typeface="+mn-ea"/>
                <a:cs typeface="+mn-cs"/>
              </a:rPr>
              <a:t>.</a:t>
            </a:r>
            <a:r>
              <a:rPr lang="ro-RO" sz="1200" kern="1200" dirty="0">
                <a:solidFill>
                  <a:schemeClr val="tx1"/>
                </a:solidFill>
                <a:effectLst/>
                <a:latin typeface="+mn-lt"/>
                <a:ea typeface="+mn-ea"/>
                <a:cs typeface="+mn-cs"/>
              </a:rPr>
              <a:t> (World Health Organization -Regional Office for Europe, 2019)</a:t>
            </a:r>
            <a:endParaRPr lang="en-US" sz="1200" kern="120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Printre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riscurile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nou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identificate</a:t>
            </a:r>
            <a:r>
              <a:rPr lang="en-US" sz="1200" kern="1200" dirty="0">
                <a:solidFill>
                  <a:schemeClr val="tx1"/>
                </a:solidFill>
                <a:effectLst/>
                <a:latin typeface="+mn-lt"/>
                <a:ea typeface="+mn-ea"/>
                <a:cs typeface="+mn-cs"/>
              </a:rPr>
              <a:t> ale </a:t>
            </a:r>
            <a:r>
              <a:rPr lang="en-US" sz="1200" kern="1200" dirty="0" err="1">
                <a:solidFill>
                  <a:schemeClr val="tx1"/>
                </a:solidFill>
                <a:effectLst/>
                <a:latin typeface="+mn-lt"/>
                <a:ea typeface="+mn-ea"/>
                <a:cs typeface="+mn-cs"/>
              </a:rPr>
              <a:t>fumatului</a:t>
            </a:r>
            <a:r>
              <a:rPr lang="en-US" sz="1200" kern="1200" dirty="0">
                <a:solidFill>
                  <a:schemeClr val="tx1"/>
                </a:solidFill>
                <a:effectLst/>
                <a:latin typeface="+mn-lt"/>
                <a:ea typeface="+mn-ea"/>
                <a:cs typeface="+mn-cs"/>
              </a:rPr>
              <a:t> se </a:t>
            </a:r>
            <a:r>
              <a:rPr lang="en-US" sz="1200" kern="1200" dirty="0" err="1">
                <a:solidFill>
                  <a:schemeClr val="tx1"/>
                </a:solidFill>
                <a:effectLst/>
                <a:latin typeface="+mn-lt"/>
                <a:ea typeface="+mn-ea"/>
                <a:cs typeface="+mn-cs"/>
              </a:rPr>
              <a:t>numără</a:t>
            </a:r>
            <a:r>
              <a:rPr lang="en-US" sz="1200" kern="1200" dirty="0">
                <a:solidFill>
                  <a:schemeClr val="tx1"/>
                </a:solidFill>
                <a:effectLst/>
                <a:latin typeface="+mn-lt"/>
                <a:ea typeface="+mn-ea"/>
                <a:cs typeface="+mn-cs"/>
              </a:rPr>
              <a:t>:</a:t>
            </a:r>
          </a:p>
          <a:p>
            <a:pPr lvl="0"/>
            <a:r>
              <a:rPr lang="en-US" sz="1200" kern="1200" dirty="0">
                <a:solidFill>
                  <a:schemeClr val="tx1"/>
                </a:solidFill>
                <a:effectLst/>
                <a:latin typeface="+mn-lt"/>
                <a:ea typeface="+mn-ea"/>
                <a:cs typeface="+mn-cs"/>
              </a:rPr>
              <a:t>stare de </a:t>
            </a:r>
            <a:r>
              <a:rPr lang="en-US" sz="1200" kern="1200" dirty="0" err="1">
                <a:solidFill>
                  <a:schemeClr val="tx1"/>
                </a:solidFill>
                <a:effectLst/>
                <a:latin typeface="+mn-lt"/>
                <a:ea typeface="+mn-ea"/>
                <a:cs typeface="+mn-cs"/>
              </a:rPr>
              <a:t>sănătate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precară</a:t>
            </a:r>
            <a:r>
              <a:rPr lang="en-US" sz="1200" kern="1200" dirty="0">
                <a:solidFill>
                  <a:schemeClr val="tx1"/>
                </a:solidFill>
                <a:effectLst/>
                <a:latin typeface="+mn-lt"/>
                <a:ea typeface="+mn-ea"/>
                <a:cs typeface="+mn-cs"/>
              </a:rPr>
              <a:t> la </a:t>
            </a:r>
            <a:r>
              <a:rPr lang="en-US" sz="1200" kern="1200" dirty="0" err="1">
                <a:solidFill>
                  <a:schemeClr val="tx1"/>
                </a:solidFill>
                <a:effectLst/>
                <a:latin typeface="+mn-lt"/>
                <a:ea typeface="+mn-ea"/>
                <a:cs typeface="+mn-cs"/>
              </a:rPr>
              <a:t>fumătorii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afectați</a:t>
            </a:r>
            <a:r>
              <a:rPr lang="en-US" sz="1200" kern="1200" dirty="0">
                <a:solidFill>
                  <a:schemeClr val="tx1"/>
                </a:solidFill>
                <a:effectLst/>
                <a:latin typeface="+mn-lt"/>
                <a:ea typeface="+mn-ea"/>
                <a:cs typeface="+mn-cs"/>
              </a:rPr>
              <a:t> de COVID-19 (de </a:t>
            </a:r>
            <a:r>
              <a:rPr lang="en-US" sz="1200" kern="1200" dirty="0" err="1">
                <a:solidFill>
                  <a:schemeClr val="tx1"/>
                </a:solidFill>
                <a:effectLst/>
                <a:latin typeface="+mn-lt"/>
                <a:ea typeface="+mn-ea"/>
                <a:cs typeface="+mn-cs"/>
              </a:rPr>
              <a:t>exemplu</a:t>
            </a:r>
            <a:r>
              <a:rPr lang="en-US" sz="1200" kern="1200" dirty="0">
                <a:solidFill>
                  <a:schemeClr val="tx1"/>
                </a:solidFill>
                <a:effectLst/>
                <a:latin typeface="+mn-lt"/>
                <a:ea typeface="+mn-ea"/>
                <a:cs typeface="+mn-cs"/>
              </a:rPr>
              <a:t>, o </a:t>
            </a:r>
            <a:r>
              <a:rPr lang="en-US" sz="1200" kern="1200" dirty="0" err="1">
                <a:solidFill>
                  <a:schemeClr val="tx1"/>
                </a:solidFill>
                <a:effectLst/>
                <a:latin typeface="+mn-lt"/>
                <a:ea typeface="+mn-ea"/>
                <a:cs typeface="+mn-cs"/>
              </a:rPr>
              <a:t>prevelență</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mai</a:t>
            </a:r>
            <a:r>
              <a:rPr lang="en-US" sz="1200" kern="1200" dirty="0">
                <a:solidFill>
                  <a:schemeClr val="tx1"/>
                </a:solidFill>
                <a:effectLst/>
                <a:latin typeface="+mn-lt"/>
                <a:ea typeface="+mn-ea"/>
                <a:cs typeface="+mn-cs"/>
              </a:rPr>
              <a:t> mare a </a:t>
            </a:r>
            <a:r>
              <a:rPr lang="en-US" sz="1200" kern="1200" dirty="0" err="1">
                <a:solidFill>
                  <a:schemeClr val="tx1"/>
                </a:solidFill>
                <a:effectLst/>
                <a:latin typeface="+mn-lt"/>
                <a:ea typeface="+mn-ea"/>
                <a:cs typeface="+mn-cs"/>
              </a:rPr>
              <a:t>spitalizărilor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și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probabilitate</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deces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mai</a:t>
            </a:r>
            <a:r>
              <a:rPr lang="en-US" sz="1200" kern="1200" dirty="0">
                <a:solidFill>
                  <a:schemeClr val="tx1"/>
                </a:solidFill>
                <a:effectLst/>
                <a:latin typeface="+mn-lt"/>
                <a:ea typeface="+mn-ea"/>
                <a:cs typeface="+mn-cs"/>
              </a:rPr>
              <a:t> mare)</a:t>
            </a:r>
          </a:p>
          <a:p>
            <a:pPr lvl="0"/>
            <a:r>
              <a:rPr lang="en-US" sz="1200" kern="1200" dirty="0" err="1">
                <a:solidFill>
                  <a:schemeClr val="tx1"/>
                </a:solidFill>
                <a:effectLst/>
                <a:latin typeface="+mn-lt"/>
                <a:ea typeface="+mn-ea"/>
                <a:cs typeface="+mn-cs"/>
              </a:rPr>
              <a:t>risc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crescut</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boală</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parodontală</a:t>
            </a:r>
            <a:endParaRPr lang="en-US" sz="1200" kern="1200" dirty="0">
              <a:solidFill>
                <a:schemeClr val="tx1"/>
              </a:solidFill>
              <a:effectLst/>
              <a:latin typeface="+mn-lt"/>
              <a:ea typeface="+mn-ea"/>
              <a:cs typeface="+mn-cs"/>
            </a:endParaRPr>
          </a:p>
          <a:p>
            <a:pPr lvl="0"/>
            <a:r>
              <a:rPr lang="en-US" sz="1200" kern="1200" dirty="0" err="1">
                <a:solidFill>
                  <a:schemeClr val="tx1"/>
                </a:solidFill>
                <a:effectLst/>
                <a:latin typeface="+mn-lt"/>
                <a:ea typeface="+mn-ea"/>
                <a:cs typeface="+mn-cs"/>
              </a:rPr>
              <a:t>risc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crescut</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boala</a:t>
            </a:r>
            <a:r>
              <a:rPr lang="en-US" sz="1200" kern="1200" dirty="0">
                <a:solidFill>
                  <a:schemeClr val="tx1"/>
                </a:solidFill>
                <a:effectLst/>
                <a:latin typeface="+mn-lt"/>
                <a:ea typeface="+mn-ea"/>
                <a:cs typeface="+mn-cs"/>
              </a:rPr>
              <a:t> de reflux gastro-</a:t>
            </a:r>
            <a:r>
              <a:rPr lang="en-US" sz="1200" kern="1200" dirty="0" err="1">
                <a:solidFill>
                  <a:schemeClr val="tx1"/>
                </a:solidFill>
                <a:effectLst/>
                <a:latin typeface="+mn-lt"/>
                <a:ea typeface="+mn-ea"/>
                <a:cs typeface="+mn-cs"/>
              </a:rPr>
              <a:t>esofagian</a:t>
            </a:r>
            <a:r>
              <a:rPr lang="en-US" sz="1200" kern="1200" dirty="0">
                <a:solidFill>
                  <a:schemeClr val="tx1"/>
                </a:solidFill>
                <a:effectLst/>
                <a:latin typeface="+mn-lt"/>
                <a:ea typeface="+mn-ea"/>
                <a:cs typeface="+mn-cs"/>
              </a:rPr>
              <a:t>. </a:t>
            </a:r>
          </a:p>
          <a:p>
            <a:r>
              <a:rPr lang="en-US" sz="1200" kern="1200" dirty="0" err="1">
                <a:solidFill>
                  <a:schemeClr val="tx1"/>
                </a:solidFill>
                <a:effectLst/>
                <a:latin typeface="+mn-lt"/>
                <a:ea typeface="+mn-ea"/>
                <a:cs typeface="+mn-cs"/>
              </a:rPr>
              <a:t>Riscul</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deces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și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invaliditate</a:t>
            </a:r>
            <a:r>
              <a:rPr lang="en-US" sz="1200" kern="1200" dirty="0">
                <a:solidFill>
                  <a:schemeClr val="tx1"/>
                </a:solidFill>
                <a:effectLst/>
                <a:latin typeface="+mn-lt"/>
                <a:ea typeface="+mn-ea"/>
                <a:cs typeface="+mn-cs"/>
              </a:rPr>
              <a:t> din </a:t>
            </a:r>
            <a:r>
              <a:rPr lang="en-US" sz="1200" kern="1200" dirty="0" err="1">
                <a:solidFill>
                  <a:schemeClr val="tx1"/>
                </a:solidFill>
                <a:effectLst/>
                <a:latin typeface="+mn-lt"/>
                <a:ea typeface="+mn-ea"/>
                <a:cs typeface="+mn-cs"/>
              </a:rPr>
              <a:t>cauza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consumului</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tutun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crește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odată</a:t>
            </a:r>
            <a:r>
              <a:rPr lang="en-US" sz="1200" kern="1200" dirty="0">
                <a:solidFill>
                  <a:schemeClr val="tx1"/>
                </a:solidFill>
                <a:effectLst/>
                <a:latin typeface="+mn-lt"/>
                <a:ea typeface="+mn-ea"/>
                <a:cs typeface="+mn-cs"/>
              </a:rPr>
              <a:t> cu </a:t>
            </a:r>
            <a:r>
              <a:rPr lang="en-US" sz="1200" kern="1200" dirty="0" err="1">
                <a:solidFill>
                  <a:schemeClr val="tx1"/>
                </a:solidFill>
                <a:effectLst/>
                <a:latin typeface="+mn-lt"/>
                <a:ea typeface="+mn-ea"/>
                <a:cs typeface="+mn-cs"/>
              </a:rPr>
              <a:t>numărul</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țigări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fumate</a:t>
            </a:r>
            <a:r>
              <a:rPr lang="en-US" sz="1200" kern="1200" dirty="0">
                <a:solidFill>
                  <a:schemeClr val="tx1"/>
                </a:solidFill>
                <a:effectLst/>
                <a:latin typeface="+mn-lt"/>
                <a:ea typeface="+mn-ea"/>
                <a:cs typeface="+mn-cs"/>
              </a:rPr>
              <a:t>. </a:t>
            </a:r>
            <a:r>
              <a:rPr lang="ro-RO" sz="1200" kern="1200" dirty="0">
                <a:solidFill>
                  <a:schemeClr val="tx1"/>
                </a:solidFill>
                <a:effectLst/>
                <a:latin typeface="+mn-lt"/>
                <a:ea typeface="+mn-ea"/>
                <a:cs typeface="+mn-cs"/>
              </a:rPr>
              <a:t>R</a:t>
            </a:r>
            <a:r>
              <a:rPr lang="en-US" sz="1200" kern="1200" dirty="0" err="1">
                <a:solidFill>
                  <a:schemeClr val="tx1"/>
                </a:solidFill>
                <a:effectLst/>
                <a:latin typeface="+mn-lt"/>
                <a:ea typeface="+mn-ea"/>
                <a:cs typeface="+mn-cs"/>
              </a:rPr>
              <a:t>iscul</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mortalitate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și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morbiditate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în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rândul</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fumătorilor</a:t>
            </a:r>
            <a:r>
              <a:rPr lang="en-US" sz="1200" kern="1200" dirty="0">
                <a:solidFill>
                  <a:schemeClr val="tx1"/>
                </a:solidFill>
                <a:effectLst/>
                <a:latin typeface="+mn-lt"/>
                <a:ea typeface="+mn-ea"/>
                <a:cs typeface="+mn-cs"/>
              </a:rPr>
              <a:t> din </a:t>
            </a:r>
            <a:r>
              <a:rPr lang="en-US" sz="1200" kern="1200" dirty="0" err="1">
                <a:solidFill>
                  <a:schemeClr val="tx1"/>
                </a:solidFill>
                <a:effectLst/>
                <a:latin typeface="+mn-lt"/>
                <a:ea typeface="+mn-ea"/>
                <a:cs typeface="+mn-cs"/>
              </a:rPr>
              <a:t>cauza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bolilor</a:t>
            </a:r>
            <a:r>
              <a:rPr lang="en-US" sz="1200" kern="1200" dirty="0">
                <a:solidFill>
                  <a:schemeClr val="tx1"/>
                </a:solidFill>
                <a:effectLst/>
                <a:latin typeface="+mn-lt"/>
                <a:ea typeface="+mn-ea"/>
                <a:cs typeface="+mn-cs"/>
              </a:rPr>
              <a:t> legate de </a:t>
            </a:r>
            <a:r>
              <a:rPr lang="en-US" sz="1200" kern="1200" dirty="0" err="1">
                <a:solidFill>
                  <a:schemeClr val="tx1"/>
                </a:solidFill>
                <a:effectLst/>
                <a:latin typeface="+mn-lt"/>
                <a:ea typeface="+mn-ea"/>
                <a:cs typeface="+mn-cs"/>
              </a:rPr>
              <a:t>tutun</a:t>
            </a:r>
            <a:r>
              <a:rPr lang="en-US" sz="1200" kern="1200" dirty="0">
                <a:solidFill>
                  <a:schemeClr val="tx1"/>
                </a:solidFill>
                <a:effectLst/>
                <a:latin typeface="+mn-lt"/>
                <a:ea typeface="+mn-ea"/>
                <a:cs typeface="+mn-cs"/>
              </a:rPr>
              <a:t>, cum </a:t>
            </a:r>
            <a:r>
              <a:rPr lang="en-US" sz="1200" kern="1200" dirty="0" err="1">
                <a:solidFill>
                  <a:schemeClr val="tx1"/>
                </a:solidFill>
                <a:effectLst/>
                <a:latin typeface="+mn-lt"/>
                <a:ea typeface="+mn-ea"/>
                <a:cs typeface="+mn-cs"/>
              </a:rPr>
              <a:t>ar</a:t>
            </a:r>
            <a:r>
              <a:rPr lang="en-US" sz="1200" kern="1200" dirty="0">
                <a:solidFill>
                  <a:schemeClr val="tx1"/>
                </a:solidFill>
                <a:effectLst/>
                <a:latin typeface="+mn-lt"/>
                <a:ea typeface="+mn-ea"/>
                <a:cs typeface="+mn-cs"/>
              </a:rPr>
              <a:t> fi </a:t>
            </a:r>
            <a:r>
              <a:rPr lang="en-US" sz="1200" kern="1200" dirty="0" err="1">
                <a:solidFill>
                  <a:schemeClr val="tx1"/>
                </a:solidFill>
                <a:effectLst/>
                <a:latin typeface="+mn-lt"/>
                <a:ea typeface="+mn-ea"/>
                <a:cs typeface="+mn-cs"/>
              </a:rPr>
              <a:t>boala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cardiacă</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ischemică</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crește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odată</a:t>
            </a:r>
            <a:r>
              <a:rPr lang="en-US" sz="1200" kern="1200" dirty="0">
                <a:solidFill>
                  <a:schemeClr val="tx1"/>
                </a:solidFill>
                <a:effectLst/>
                <a:latin typeface="+mn-lt"/>
                <a:ea typeface="+mn-ea"/>
                <a:cs typeface="+mn-cs"/>
              </a:rPr>
              <a:t> cu </a:t>
            </a:r>
            <a:r>
              <a:rPr lang="en-US" sz="1200" kern="1200" dirty="0" err="1">
                <a:solidFill>
                  <a:schemeClr val="tx1"/>
                </a:solidFill>
                <a:effectLst/>
                <a:latin typeface="+mn-lt"/>
                <a:ea typeface="+mn-ea"/>
                <a:cs typeface="+mn-cs"/>
              </a:rPr>
              <a:t>numărul</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țigări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fumate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zi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În</a:t>
            </a:r>
            <a:r>
              <a:rPr lang="en-US" sz="1200" kern="1200" dirty="0">
                <a:solidFill>
                  <a:schemeClr val="tx1"/>
                </a:solidFill>
                <a:effectLst/>
                <a:latin typeface="+mn-lt"/>
                <a:ea typeface="+mn-ea"/>
                <a:cs typeface="+mn-cs"/>
              </a:rPr>
              <a:t> special, </a:t>
            </a:r>
            <a:r>
              <a:rPr lang="en-US" sz="1200" kern="1200" dirty="0" err="1">
                <a:solidFill>
                  <a:schemeClr val="tx1"/>
                </a:solidFill>
                <a:effectLst/>
                <a:latin typeface="+mn-lt"/>
                <a:ea typeface="+mn-ea"/>
                <a:cs typeface="+mn-cs"/>
              </a:rPr>
              <a:t>cele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mai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mari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efecte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sunt</a:t>
            </a:r>
            <a:r>
              <a:rPr lang="en-US" sz="1200" kern="1200" dirty="0">
                <a:solidFill>
                  <a:schemeClr val="tx1"/>
                </a:solidFill>
                <a:effectLst/>
                <a:latin typeface="+mn-lt"/>
                <a:ea typeface="+mn-ea"/>
                <a:cs typeface="+mn-cs"/>
              </a:rPr>
              <a:t> la </a:t>
            </a:r>
            <a:r>
              <a:rPr lang="en-US" sz="1200" kern="1200" dirty="0" err="1">
                <a:solidFill>
                  <a:schemeClr val="tx1"/>
                </a:solidFill>
                <a:effectLst/>
                <a:latin typeface="+mn-lt"/>
                <a:ea typeface="+mn-ea"/>
                <a:cs typeface="+mn-cs"/>
              </a:rPr>
              <a:t>femeile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adulte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tinere</a:t>
            </a:r>
            <a:r>
              <a:rPr lang="en-US" sz="1200" kern="1200" dirty="0">
                <a:solidFill>
                  <a:schemeClr val="tx1"/>
                </a:solidFill>
                <a:effectLst/>
                <a:latin typeface="+mn-lt"/>
                <a:ea typeface="+mn-ea"/>
                <a:cs typeface="+mn-cs"/>
              </a:rPr>
              <a:t>, care </a:t>
            </a:r>
            <a:r>
              <a:rPr lang="en-US" sz="1200" kern="1200" dirty="0" err="1">
                <a:solidFill>
                  <a:schemeClr val="tx1"/>
                </a:solidFill>
                <a:effectLst/>
                <a:latin typeface="+mn-lt"/>
                <a:ea typeface="+mn-ea"/>
                <a:cs typeface="+mn-cs"/>
              </a:rPr>
              <a:t>sunt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cea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mai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nouă</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țintă</a:t>
            </a:r>
            <a:r>
              <a:rPr lang="en-US" sz="1200" kern="1200" dirty="0">
                <a:solidFill>
                  <a:schemeClr val="tx1"/>
                </a:solidFill>
                <a:effectLst/>
                <a:latin typeface="+mn-lt"/>
                <a:ea typeface="+mn-ea"/>
                <a:cs typeface="+mn-cs"/>
              </a:rPr>
              <a:t> a </a:t>
            </a:r>
            <a:r>
              <a:rPr lang="en-US" sz="1200" kern="1200" dirty="0" err="1">
                <a:solidFill>
                  <a:schemeClr val="tx1"/>
                </a:solidFill>
                <a:effectLst/>
                <a:latin typeface="+mn-lt"/>
                <a:ea typeface="+mn-ea"/>
                <a:cs typeface="+mn-cs"/>
              </a:rPr>
              <a:t>marketingului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industriei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tutunului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în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multe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țări</a:t>
            </a:r>
            <a:r>
              <a:rPr lang="en-US" sz="1200" kern="1200" dirty="0">
                <a:solidFill>
                  <a:schemeClr val="tx1"/>
                </a:solidFill>
                <a:effectLst/>
                <a:latin typeface="+mn-lt"/>
                <a:ea typeface="+mn-ea"/>
                <a:cs typeface="+mn-cs"/>
              </a:rPr>
              <a:t>. </a:t>
            </a:r>
            <a:r>
              <a:rPr lang="ro-RO" sz="1200" kern="1200" dirty="0">
                <a:solidFill>
                  <a:schemeClr val="tx1"/>
                </a:solidFill>
                <a:effectLst/>
                <a:latin typeface="+mn-lt"/>
                <a:ea typeface="+mn-ea"/>
                <a:cs typeface="+mn-cs"/>
              </a:rPr>
              <a:t>(Vital Strategies and Tobacconomics at the University of Illinois Chicago, 2021, Last updated: May 2022)</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7EEBBD1-9222-4AAF-AB64-478B17B26EC8}" type="slidenum">
              <a:rPr lang="en-US" smtClean="0"/>
              <a:t>8</a:t>
            </a:fld>
            <a:endParaRPr lang="en-US"/>
          </a:p>
        </p:txBody>
      </p:sp>
    </p:spTree>
    <p:extLst>
      <p:ext uri="{BB962C8B-B14F-4D97-AF65-F5344CB8AC3E}">
        <p14:creationId xmlns:p14="http://schemas.microsoft.com/office/powerpoint/2010/main" val="1177077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a:solidFill>
                  <a:schemeClr val="tx1"/>
                </a:solidFill>
                <a:effectLst/>
                <a:latin typeface="+mn-lt"/>
                <a:ea typeface="+mn-ea"/>
                <a:cs typeface="+mn-cs"/>
              </a:rPr>
              <a:t>În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ultimii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ani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utilizarea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scară</a:t>
            </a:r>
            <a:r>
              <a:rPr lang="en-US" sz="1200" kern="1200" dirty="0">
                <a:solidFill>
                  <a:schemeClr val="tx1"/>
                </a:solidFill>
                <a:effectLst/>
                <a:latin typeface="+mn-lt"/>
                <a:ea typeface="+mn-ea"/>
                <a:cs typeface="+mn-cs"/>
              </a:rPr>
              <a:t> din </a:t>
            </a:r>
            <a:r>
              <a:rPr lang="en-US" sz="1200" kern="1200" dirty="0" err="1">
                <a:solidFill>
                  <a:schemeClr val="tx1"/>
                </a:solidFill>
                <a:effectLst/>
                <a:latin typeface="+mn-lt"/>
                <a:ea typeface="+mn-ea"/>
                <a:cs typeface="+mn-cs"/>
              </a:rPr>
              <a:t>ce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în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mai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largă</a:t>
            </a:r>
            <a:r>
              <a:rPr lang="en-US" sz="1200" kern="1200" dirty="0">
                <a:solidFill>
                  <a:schemeClr val="tx1"/>
                </a:solidFill>
                <a:effectLst/>
                <a:latin typeface="+mn-lt"/>
                <a:ea typeface="+mn-ea"/>
                <a:cs typeface="+mn-cs"/>
              </a:rPr>
              <a:t> a </a:t>
            </a:r>
            <a:r>
              <a:rPr lang="en-US" sz="1200" kern="1200" dirty="0" err="1">
                <a:solidFill>
                  <a:schemeClr val="tx1"/>
                </a:solidFill>
                <a:effectLst/>
                <a:latin typeface="+mn-lt"/>
                <a:ea typeface="+mn-ea"/>
                <a:cs typeface="+mn-cs"/>
              </a:rPr>
              <a:t>țigărilor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electronice</a:t>
            </a:r>
            <a:r>
              <a:rPr lang="en-US" sz="1200" kern="1200" dirty="0">
                <a:solidFill>
                  <a:schemeClr val="tx1"/>
                </a:solidFill>
                <a:effectLst/>
                <a:latin typeface="+mn-lt"/>
                <a:ea typeface="+mn-ea"/>
                <a:cs typeface="+mn-cs"/>
              </a:rPr>
              <a:t> duce la </a:t>
            </a:r>
            <a:r>
              <a:rPr lang="en-US" sz="1200" kern="1200" dirty="0" err="1">
                <a:solidFill>
                  <a:schemeClr val="tx1"/>
                </a:solidFill>
                <a:effectLst/>
                <a:latin typeface="+mn-lt"/>
                <a:ea typeface="+mn-ea"/>
                <a:cs typeface="+mn-cs"/>
              </a:rPr>
              <a:t>îngrijorări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privind</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efectele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pe</a:t>
            </a:r>
            <a:r>
              <a:rPr lang="en-US" sz="1200" kern="1200" dirty="0">
                <a:solidFill>
                  <a:schemeClr val="tx1"/>
                </a:solidFill>
                <a:effectLst/>
                <a:latin typeface="+mn-lt"/>
                <a:ea typeface="+mn-ea"/>
                <a:cs typeface="+mn-cs"/>
              </a:rPr>
              <a:t> care le </a:t>
            </a:r>
            <a:r>
              <a:rPr lang="en-US" sz="1200" kern="1200" dirty="0" err="1">
                <a:solidFill>
                  <a:schemeClr val="tx1"/>
                </a:solidFill>
                <a:effectLst/>
                <a:latin typeface="+mn-lt"/>
                <a:ea typeface="+mn-ea"/>
                <a:cs typeface="+mn-cs"/>
              </a:rPr>
              <a:t>poate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avea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asupra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sănătății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individuale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și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asupra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sănătății</a:t>
            </a:r>
            <a:r>
              <a:rPr lang="en-US" sz="1200" kern="1200" dirty="0">
                <a:solidFill>
                  <a:schemeClr val="tx1"/>
                </a:solidFill>
                <a:effectLst/>
                <a:latin typeface="+mn-lt"/>
                <a:ea typeface="+mn-ea"/>
                <a:cs typeface="+mn-cs"/>
              </a:rPr>
              <a:t> la </a:t>
            </a:r>
            <a:r>
              <a:rPr lang="en-US" sz="1200" kern="1200" dirty="0" err="1">
                <a:solidFill>
                  <a:schemeClr val="tx1"/>
                </a:solidFill>
                <a:effectLst/>
                <a:latin typeface="+mn-lt"/>
                <a:ea typeface="+mn-ea"/>
                <a:cs typeface="+mn-cs"/>
              </a:rPr>
              <a:t>nivel</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populational</a:t>
            </a:r>
            <a:r>
              <a:rPr lang="en-US" sz="1200" kern="1200" dirty="0">
                <a:solidFill>
                  <a:schemeClr val="tx1"/>
                </a:solidFill>
                <a:effectLst/>
                <a:latin typeface="+mn-lt"/>
                <a:ea typeface="+mn-ea"/>
                <a:cs typeface="+mn-cs"/>
              </a:rPr>
              <a:t>.</a:t>
            </a:r>
          </a:p>
          <a:p>
            <a:r>
              <a:rPr lang="en-US" sz="1200" kern="1200" dirty="0" err="1">
                <a:solidFill>
                  <a:schemeClr val="tx1"/>
                </a:solidFill>
                <a:effectLst/>
                <a:latin typeface="+mn-lt"/>
                <a:ea typeface="+mn-ea"/>
                <a:cs typeface="+mn-cs"/>
              </a:rPr>
              <a:t>Țigările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electronice</a:t>
            </a:r>
            <a:r>
              <a:rPr lang="en-US" sz="1200" kern="1200" dirty="0">
                <a:solidFill>
                  <a:schemeClr val="tx1"/>
                </a:solidFill>
                <a:effectLst/>
                <a:latin typeface="+mn-lt"/>
                <a:ea typeface="+mn-ea"/>
                <a:cs typeface="+mn-cs"/>
              </a:rPr>
              <a:t> (e-</a:t>
            </a:r>
            <a:r>
              <a:rPr lang="en-US" sz="1200" kern="1200" dirty="0" err="1">
                <a:solidFill>
                  <a:schemeClr val="tx1"/>
                </a:solidFill>
                <a:effectLst/>
                <a:latin typeface="+mn-lt"/>
                <a:ea typeface="+mn-ea"/>
                <a:cs typeface="+mn-cs"/>
              </a:rPr>
              <a:t>țigări</a:t>
            </a:r>
            <a:r>
              <a:rPr lang="en-US" sz="1200" kern="1200" dirty="0">
                <a:solidFill>
                  <a:schemeClr val="tx1"/>
                </a:solidFill>
                <a:effectLst/>
                <a:latin typeface="+mn-lt"/>
                <a:ea typeface="+mn-ea"/>
                <a:cs typeface="+mn-cs"/>
              </a:rPr>
              <a:t>, ENDS- electronic nicotine delivery systems) </a:t>
            </a:r>
            <a:r>
              <a:rPr lang="en-US" sz="1200" kern="1200" dirty="0" err="1">
                <a:solidFill>
                  <a:schemeClr val="tx1"/>
                </a:solidFill>
                <a:effectLst/>
                <a:latin typeface="+mn-lt"/>
                <a:ea typeface="+mn-ea"/>
                <a:cs typeface="+mn-cs"/>
              </a:rPr>
              <a:t>sunt</a:t>
            </a:r>
            <a:r>
              <a:rPr lang="en-US" sz="1200" kern="1200" dirty="0">
                <a:solidFill>
                  <a:schemeClr val="tx1"/>
                </a:solidFill>
                <a:effectLst/>
                <a:latin typeface="+mn-lt"/>
                <a:ea typeface="+mn-ea"/>
                <a:cs typeface="+mn-cs"/>
              </a:rPr>
              <a:t> dispositive </a:t>
            </a:r>
            <a:r>
              <a:rPr lang="en-US" sz="1200" kern="1200" dirty="0" err="1">
                <a:solidFill>
                  <a:schemeClr val="tx1"/>
                </a:solidFill>
                <a:effectLst/>
                <a:latin typeface="+mn-lt"/>
                <a:ea typeface="+mn-ea"/>
                <a:cs typeface="+mn-cs"/>
              </a:rPr>
              <a:t>electronice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caure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utilizează</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baterii</a:t>
            </a:r>
            <a:r>
              <a:rPr lang="en-US" sz="1200" kern="1200" dirty="0">
                <a:solidFill>
                  <a:schemeClr val="tx1"/>
                </a:solidFill>
                <a:effectLst/>
                <a:latin typeface="+mn-lt"/>
                <a:ea typeface="+mn-ea"/>
                <a:cs typeface="+mn-cs"/>
              </a:rPr>
              <a:t> care </a:t>
            </a:r>
            <a:r>
              <a:rPr lang="en-US" sz="1200" kern="1200" dirty="0" err="1">
                <a:solidFill>
                  <a:schemeClr val="tx1"/>
                </a:solidFill>
                <a:effectLst/>
                <a:latin typeface="+mn-lt"/>
                <a:ea typeface="+mn-ea"/>
                <a:cs typeface="+mn-cs"/>
              </a:rPr>
              <a:t>conțin</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obicei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soluții</a:t>
            </a:r>
            <a:r>
              <a:rPr lang="en-US" sz="1200" kern="1200" dirty="0">
                <a:solidFill>
                  <a:schemeClr val="tx1"/>
                </a:solidFill>
                <a:effectLst/>
                <a:latin typeface="+mn-lt"/>
                <a:ea typeface="+mn-ea"/>
                <a:cs typeface="+mn-cs"/>
              </a:rPr>
              <a:t> cu glycerol </a:t>
            </a:r>
            <a:r>
              <a:rPr lang="en-US" sz="1200" kern="1200" dirty="0" err="1">
                <a:solidFill>
                  <a:schemeClr val="tx1"/>
                </a:solidFill>
                <a:effectLst/>
                <a:latin typeface="+mn-lt"/>
                <a:ea typeface="+mn-ea"/>
                <a:cs typeface="+mn-cs"/>
              </a:rPr>
              <a:t>și</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sau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propilen</a:t>
            </a:r>
            <a:r>
              <a:rPr lang="en-US" sz="1200" kern="1200" dirty="0">
                <a:solidFill>
                  <a:schemeClr val="tx1"/>
                </a:solidFill>
                <a:effectLst/>
                <a:latin typeface="+mn-lt"/>
                <a:ea typeface="+mn-ea"/>
                <a:cs typeface="+mn-cs"/>
              </a:rPr>
              <a:t> glycol </a:t>
            </a:r>
            <a:r>
              <a:rPr lang="en-US" sz="1200" kern="1200" dirty="0" err="1">
                <a:solidFill>
                  <a:schemeClr val="tx1"/>
                </a:solidFill>
                <a:effectLst/>
                <a:latin typeface="+mn-lt"/>
                <a:ea typeface="+mn-ea"/>
                <a:cs typeface="+mn-cs"/>
              </a:rPr>
              <a:t>și</a:t>
            </a:r>
            <a:r>
              <a:rPr lang="en-US" sz="1200" kern="1200" dirty="0">
                <a:solidFill>
                  <a:schemeClr val="tx1"/>
                </a:solidFill>
                <a:effectLst/>
                <a:latin typeface="+mn-lt"/>
                <a:ea typeface="+mn-ea"/>
                <a:cs typeface="+mn-cs"/>
              </a:rPr>
              <a:t> un </a:t>
            </a:r>
            <a:r>
              <a:rPr lang="en-US" sz="1200" kern="1200" dirty="0" err="1">
                <a:solidFill>
                  <a:schemeClr val="tx1"/>
                </a:solidFill>
                <a:effectLst/>
                <a:latin typeface="+mn-lt"/>
                <a:ea typeface="+mn-ea"/>
                <a:cs typeface="+mn-cs"/>
              </a:rPr>
              <a:t>conținut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variabil</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nicotină</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cunoscut</a:t>
            </a:r>
            <a:r>
              <a:rPr lang="en-US" sz="1200" kern="1200" dirty="0">
                <a:solidFill>
                  <a:schemeClr val="tx1"/>
                </a:solidFill>
                <a:effectLst/>
                <a:latin typeface="+mn-lt"/>
                <a:ea typeface="+mn-ea"/>
                <a:cs typeface="+mn-cs"/>
              </a:rPr>
              <a:t> ca e-</a:t>
            </a:r>
            <a:r>
              <a:rPr lang="en-US" sz="1200" kern="1200" dirty="0" err="1">
                <a:solidFill>
                  <a:schemeClr val="tx1"/>
                </a:solidFill>
                <a:effectLst/>
                <a:latin typeface="+mn-lt"/>
                <a:ea typeface="+mn-ea"/>
                <a:cs typeface="+mn-cs"/>
              </a:rPr>
              <a:t>lichid</a:t>
            </a:r>
            <a:r>
              <a:rPr lang="en-US" sz="1200" kern="1200" dirty="0">
                <a:solidFill>
                  <a:schemeClr val="tx1"/>
                </a:solidFill>
                <a:effectLst/>
                <a:latin typeface="+mn-lt"/>
                <a:ea typeface="+mn-ea"/>
                <a:cs typeface="+mn-cs"/>
              </a:rPr>
              <a:t>.</a:t>
            </a:r>
            <a:r>
              <a:rPr lang="ro-RO" sz="1200" kern="1200" dirty="0">
                <a:solidFill>
                  <a:schemeClr val="tx1"/>
                </a:solidFill>
                <a:effectLst/>
                <a:latin typeface="+mn-lt"/>
                <a:ea typeface="+mn-ea"/>
                <a:cs typeface="+mn-cs"/>
              </a:rPr>
              <a:t> (Giovacchini CX, 2022 Nov)</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Utilizatorul</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inhalează</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aerosoli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generați</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încălzirea</a:t>
            </a:r>
            <a:r>
              <a:rPr lang="en-US" sz="1200" kern="1200" dirty="0">
                <a:solidFill>
                  <a:schemeClr val="tx1"/>
                </a:solidFill>
                <a:effectLst/>
                <a:latin typeface="+mn-lt"/>
                <a:ea typeface="+mn-ea"/>
                <a:cs typeface="+mn-cs"/>
              </a:rPr>
              <a:t> e-</a:t>
            </a:r>
            <a:r>
              <a:rPr lang="en-US" sz="1200" kern="1200" dirty="0" err="1">
                <a:solidFill>
                  <a:schemeClr val="tx1"/>
                </a:solidFill>
                <a:effectLst/>
                <a:latin typeface="+mn-lt"/>
                <a:ea typeface="+mn-ea"/>
                <a:cs typeface="+mn-cs"/>
              </a:rPr>
              <a:t>lichidului</a:t>
            </a:r>
            <a:r>
              <a:rPr lang="en-US" sz="1200" kern="1200" dirty="0">
                <a:solidFill>
                  <a:schemeClr val="tx1"/>
                </a:solidFill>
                <a:effectLst/>
                <a:latin typeface="+mn-lt"/>
                <a:ea typeface="+mn-ea"/>
                <a:cs typeface="+mn-cs"/>
              </a:rPr>
              <a:t>, process care </a:t>
            </a:r>
            <a:r>
              <a:rPr lang="en-US" sz="1200" kern="1200" dirty="0" err="1">
                <a:solidFill>
                  <a:schemeClr val="tx1"/>
                </a:solidFill>
                <a:effectLst/>
                <a:latin typeface="+mn-lt"/>
                <a:ea typeface="+mn-ea"/>
                <a:cs typeface="+mn-cs"/>
              </a:rPr>
              <a:t>este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cunoscut</a:t>
            </a:r>
            <a:r>
              <a:rPr lang="en-US" sz="1200" kern="1200" dirty="0">
                <a:solidFill>
                  <a:schemeClr val="tx1"/>
                </a:solidFill>
                <a:effectLst/>
                <a:latin typeface="+mn-lt"/>
                <a:ea typeface="+mn-ea"/>
                <a:cs typeface="+mn-cs"/>
              </a:rPr>
              <a:t> sub </a:t>
            </a:r>
            <a:r>
              <a:rPr lang="en-US" sz="1200" kern="1200" dirty="0" err="1">
                <a:solidFill>
                  <a:schemeClr val="tx1"/>
                </a:solidFill>
                <a:effectLst/>
                <a:latin typeface="+mn-lt"/>
                <a:ea typeface="+mn-ea"/>
                <a:cs typeface="+mn-cs"/>
              </a:rPr>
              <a:t>denumirea</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vapare</a:t>
            </a:r>
            <a:r>
              <a:rPr lang="en-US" sz="1200" kern="1200" dirty="0">
                <a:solidFill>
                  <a:schemeClr val="tx1"/>
                </a:solidFill>
                <a:effectLst/>
                <a:latin typeface="+mn-lt"/>
                <a:ea typeface="+mn-ea"/>
                <a:cs typeface="+mn-cs"/>
              </a:rPr>
              <a:t>” (vaping).</a:t>
            </a:r>
            <a:r>
              <a:rPr lang="ro-RO" sz="1200" kern="1200" dirty="0">
                <a:solidFill>
                  <a:schemeClr val="tx1"/>
                </a:solidFill>
                <a:effectLst/>
                <a:latin typeface="+mn-lt"/>
                <a:ea typeface="+mn-ea"/>
                <a:cs typeface="+mn-cs"/>
              </a:rPr>
              <a:t> (Riccardo Polosa, 2022 November)</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err="1">
                <a:solidFill>
                  <a:schemeClr val="tx1"/>
                </a:solidFill>
                <a:effectLst/>
                <a:latin typeface="+mn-lt"/>
                <a:ea typeface="+mn-ea"/>
                <a:cs typeface="+mn-cs"/>
              </a:rPr>
              <a:t>Deși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aceste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produse</a:t>
            </a:r>
            <a:r>
              <a:rPr lang="en-US" sz="1200" kern="1200" dirty="0">
                <a:solidFill>
                  <a:schemeClr val="tx1"/>
                </a:solidFill>
                <a:effectLst/>
                <a:latin typeface="+mn-lt"/>
                <a:ea typeface="+mn-ea"/>
                <a:cs typeface="+mn-cs"/>
              </a:rPr>
              <a:t> au </a:t>
            </a:r>
            <a:r>
              <a:rPr lang="en-US" sz="1200" kern="1200" dirty="0" err="1">
                <a:solidFill>
                  <a:schemeClr val="tx1"/>
                </a:solidFill>
                <a:effectLst/>
                <a:latin typeface="+mn-lt"/>
                <a:ea typeface="+mn-ea"/>
                <a:cs typeface="+mn-cs"/>
              </a:rPr>
              <a:t>fost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dezvoltate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inițial</a:t>
            </a:r>
            <a:r>
              <a:rPr lang="en-US" sz="1200" kern="1200" dirty="0">
                <a:solidFill>
                  <a:schemeClr val="tx1"/>
                </a:solidFill>
                <a:effectLst/>
                <a:latin typeface="+mn-lt"/>
                <a:ea typeface="+mn-ea"/>
                <a:cs typeface="+mn-cs"/>
              </a:rPr>
              <a:t> ca o </a:t>
            </a:r>
            <a:r>
              <a:rPr lang="en-US" sz="1200" kern="1200" dirty="0" err="1">
                <a:solidFill>
                  <a:schemeClr val="tx1"/>
                </a:solidFill>
                <a:effectLst/>
                <a:latin typeface="+mn-lt"/>
                <a:ea typeface="+mn-ea"/>
                <a:cs typeface="+mn-cs"/>
              </a:rPr>
              <a:t>soluție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alternativă</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mai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puțin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nocivă</a:t>
            </a:r>
            <a:r>
              <a:rPr lang="en-US" sz="1200" kern="1200" dirty="0">
                <a:solidFill>
                  <a:schemeClr val="tx1"/>
                </a:solidFill>
                <a:effectLst/>
                <a:latin typeface="+mn-lt"/>
                <a:ea typeface="+mn-ea"/>
                <a:cs typeface="+mn-cs"/>
              </a:rPr>
              <a:t> la </a:t>
            </a:r>
            <a:r>
              <a:rPr lang="en-US" sz="1200" kern="1200" dirty="0" err="1">
                <a:solidFill>
                  <a:schemeClr val="tx1"/>
                </a:solidFill>
                <a:effectLst/>
                <a:latin typeface="+mn-lt"/>
                <a:ea typeface="+mn-ea"/>
                <a:cs typeface="+mn-cs"/>
              </a:rPr>
              <a:t>produsele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clasice</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tutun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mai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mulți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factori</a:t>
            </a:r>
            <a:r>
              <a:rPr lang="en-US" sz="1200" kern="1200" dirty="0">
                <a:solidFill>
                  <a:schemeClr val="tx1"/>
                </a:solidFill>
                <a:effectLst/>
                <a:latin typeface="+mn-lt"/>
                <a:ea typeface="+mn-ea"/>
                <a:cs typeface="+mn-cs"/>
              </a:rPr>
              <a:t> au </a:t>
            </a:r>
            <a:r>
              <a:rPr lang="en-US" sz="1200" kern="1200" dirty="0" err="1">
                <a:solidFill>
                  <a:schemeClr val="tx1"/>
                </a:solidFill>
                <a:effectLst/>
                <a:latin typeface="+mn-lt"/>
                <a:ea typeface="+mn-ea"/>
                <a:cs typeface="+mn-cs"/>
              </a:rPr>
              <a:t>făcut</a:t>
            </a:r>
            <a:r>
              <a:rPr lang="en-US" sz="1200" kern="1200" dirty="0">
                <a:solidFill>
                  <a:schemeClr val="tx1"/>
                </a:solidFill>
                <a:effectLst/>
                <a:latin typeface="+mn-lt"/>
                <a:ea typeface="+mn-ea"/>
                <a:cs typeface="+mn-cs"/>
              </a:rPr>
              <a:t> ca </a:t>
            </a:r>
            <a:r>
              <a:rPr lang="en-US" sz="1200" kern="1200" dirty="0" err="1">
                <a:solidFill>
                  <a:schemeClr val="tx1"/>
                </a:solidFill>
                <a:effectLst/>
                <a:latin typeface="+mn-lt"/>
                <a:ea typeface="+mn-ea"/>
                <a:cs typeface="+mn-cs"/>
              </a:rPr>
              <a:t>aceste</a:t>
            </a:r>
            <a:r>
              <a:rPr lang="en-US" sz="1200" kern="1200" dirty="0">
                <a:solidFill>
                  <a:schemeClr val="tx1"/>
                </a:solidFill>
                <a:effectLst/>
                <a:latin typeface="+mn-lt"/>
                <a:ea typeface="+mn-ea"/>
                <a:cs typeface="+mn-cs"/>
              </a:rPr>
              <a:t> dispositive </a:t>
            </a:r>
            <a:r>
              <a:rPr lang="en-US" sz="1200" kern="1200" dirty="0" err="1">
                <a:solidFill>
                  <a:schemeClr val="tx1"/>
                </a:solidFill>
                <a:effectLst/>
                <a:latin typeface="+mn-lt"/>
                <a:ea typeface="+mn-ea"/>
                <a:cs typeface="+mn-cs"/>
              </a:rPr>
              <a:t>să</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crească</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în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popularitate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atât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printre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fumătorii</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țigări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convenționale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cât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și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printre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nefumători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astfel</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designul</a:t>
            </a:r>
            <a:r>
              <a:rPr lang="en-US" sz="1200" kern="1200" dirty="0">
                <a:solidFill>
                  <a:schemeClr val="tx1"/>
                </a:solidFill>
                <a:effectLst/>
                <a:latin typeface="+mn-lt"/>
                <a:ea typeface="+mn-ea"/>
                <a:cs typeface="+mn-cs"/>
              </a:rPr>
              <a:t> elegant al </a:t>
            </a:r>
            <a:r>
              <a:rPr lang="en-US" sz="1200" kern="1200" dirty="0" err="1">
                <a:solidFill>
                  <a:schemeClr val="tx1"/>
                </a:solidFill>
                <a:effectLst/>
                <a:latin typeface="+mn-lt"/>
                <a:ea typeface="+mn-ea"/>
                <a:cs typeface="+mn-cs"/>
              </a:rPr>
              <a:t>acestor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produse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diverisitatea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aromelor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lipsa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fumului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și</a:t>
            </a:r>
            <a:r>
              <a:rPr lang="en-US" sz="1200" kern="1200" dirty="0">
                <a:solidFill>
                  <a:schemeClr val="tx1"/>
                </a:solidFill>
                <a:effectLst/>
                <a:latin typeface="+mn-lt"/>
                <a:ea typeface="+mn-ea"/>
                <a:cs typeface="+mn-cs"/>
              </a:rPr>
              <a:t> a </a:t>
            </a:r>
            <a:r>
              <a:rPr lang="en-US" sz="1200" kern="1200" dirty="0" err="1">
                <a:solidFill>
                  <a:schemeClr val="tx1"/>
                </a:solidFill>
                <a:effectLst/>
                <a:latin typeface="+mn-lt"/>
                <a:ea typeface="+mn-ea"/>
                <a:cs typeface="+mn-cs"/>
              </a:rPr>
              <a:t>mirosului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emanat</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țigările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clasice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concentrațiile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potențial</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mari</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nicotină</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dar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și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lipsa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puținătatea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reglementărilor</a:t>
            </a:r>
            <a:r>
              <a:rPr lang="en-US" sz="1200" kern="1200" dirty="0">
                <a:solidFill>
                  <a:schemeClr val="tx1"/>
                </a:solidFill>
                <a:effectLst/>
                <a:latin typeface="+mn-lt"/>
                <a:ea typeface="+mn-ea"/>
                <a:cs typeface="+mn-cs"/>
              </a:rPr>
              <a:t> legislative </a:t>
            </a:r>
            <a:r>
              <a:rPr lang="en-US" sz="1200" kern="1200" dirty="0" err="1">
                <a:solidFill>
                  <a:schemeClr val="tx1"/>
                </a:solidFill>
                <a:effectLst/>
                <a:latin typeface="+mn-lt"/>
                <a:ea typeface="+mn-ea"/>
                <a:cs typeface="+mn-cs"/>
              </a:rPr>
              <a:t>referitoare</a:t>
            </a:r>
            <a:r>
              <a:rPr lang="en-US" sz="1200" kern="1200" dirty="0">
                <a:solidFill>
                  <a:schemeClr val="tx1"/>
                </a:solidFill>
                <a:effectLst/>
                <a:latin typeface="+mn-lt"/>
                <a:ea typeface="+mn-ea"/>
                <a:cs typeface="+mn-cs"/>
              </a:rPr>
              <a:t> la </a:t>
            </a:r>
            <a:r>
              <a:rPr lang="en-US" sz="1200" kern="1200" dirty="0" err="1">
                <a:solidFill>
                  <a:schemeClr val="tx1"/>
                </a:solidFill>
                <a:effectLst/>
                <a:latin typeface="+mn-lt"/>
                <a:ea typeface="+mn-ea"/>
                <a:cs typeface="+mn-cs"/>
              </a:rPr>
              <a:t>aceste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produse</a:t>
            </a:r>
            <a:r>
              <a:rPr lang="en-US" sz="1200" kern="1200" dirty="0">
                <a:solidFill>
                  <a:schemeClr val="tx1"/>
                </a:solidFill>
                <a:effectLst/>
                <a:latin typeface="+mn-lt"/>
                <a:ea typeface="+mn-ea"/>
                <a:cs typeface="+mn-cs"/>
              </a:rPr>
              <a:t>. </a:t>
            </a:r>
            <a:r>
              <a:rPr lang="ro-RO" sz="1200" kern="1200" dirty="0">
                <a:solidFill>
                  <a:schemeClr val="tx1"/>
                </a:solidFill>
                <a:effectLst/>
                <a:latin typeface="+mn-lt"/>
                <a:ea typeface="+mn-ea"/>
                <a:cs typeface="+mn-cs"/>
              </a:rPr>
              <a:t>(Giovacchini CX, 2022 Nov)</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ro-RO" sz="1200" kern="1200" cap="all" dirty="0">
                <a:solidFill>
                  <a:schemeClr val="tx1"/>
                </a:solidFill>
                <a:effectLst/>
                <a:latin typeface="+mn-lt"/>
                <a:ea typeface="+mn-ea"/>
                <a:cs typeface="+mn-cs"/>
              </a:rPr>
              <a:t>Țigările electronice (ENDS) dau adicție și sunt dăunătoare sănătății.</a:t>
            </a:r>
            <a:endParaRPr lang="en-US" sz="1200" kern="1200" dirty="0">
              <a:solidFill>
                <a:schemeClr val="tx1"/>
              </a:solidFill>
              <a:effectLst/>
              <a:latin typeface="+mn-lt"/>
              <a:ea typeface="+mn-ea"/>
              <a:cs typeface="+mn-cs"/>
            </a:endParaRPr>
          </a:p>
          <a:p>
            <a:r>
              <a:rPr lang="en-US" dirty="0" err="1">
                <a:effectLst/>
              </a:rPr>
              <a:t>Pentru</a:t>
            </a:r>
            <a:r>
              <a:rPr lang="en-US" dirty="0">
                <a:effectLst/>
              </a:rPr>
              <a:t> </a:t>
            </a:r>
            <a:r>
              <a:rPr lang="en-US" dirty="0" err="1">
                <a:effectLst/>
              </a:rPr>
              <a:t>că</a:t>
            </a:r>
            <a:r>
              <a:rPr lang="en-US" dirty="0">
                <a:effectLst/>
              </a:rPr>
              <a:t> nu </a:t>
            </a:r>
            <a:r>
              <a:rPr lang="en-US" dirty="0" err="1">
                <a:effectLst/>
              </a:rPr>
              <a:t>există</a:t>
            </a:r>
            <a:r>
              <a:rPr lang="en-US" dirty="0">
                <a:effectLst/>
              </a:rPr>
              <a:t> </a:t>
            </a:r>
            <a:r>
              <a:rPr lang="en-US" dirty="0" err="1">
                <a:effectLst/>
              </a:rPr>
              <a:t>dovezi</a:t>
            </a:r>
            <a:r>
              <a:rPr lang="en-US" dirty="0">
                <a:effectLst/>
              </a:rPr>
              <a:t> </a:t>
            </a:r>
            <a:r>
              <a:rPr lang="en-US" dirty="0" err="1">
                <a:effectLst/>
              </a:rPr>
              <a:t>privind</a:t>
            </a:r>
            <a:r>
              <a:rPr lang="en-US" dirty="0">
                <a:effectLst/>
              </a:rPr>
              <a:t> </a:t>
            </a:r>
            <a:r>
              <a:rPr lang="en-US" dirty="0" err="1">
                <a:effectLst/>
              </a:rPr>
              <a:t>efectul</a:t>
            </a:r>
            <a:r>
              <a:rPr lang="en-US" dirty="0">
                <a:effectLst/>
              </a:rPr>
              <a:t> </a:t>
            </a:r>
            <a:r>
              <a:rPr lang="en-US" dirty="0" err="1">
                <a:effectLst/>
              </a:rPr>
              <a:t>acestora</a:t>
            </a:r>
            <a:r>
              <a:rPr lang="en-US" dirty="0">
                <a:effectLst/>
              </a:rPr>
              <a:t> </a:t>
            </a:r>
            <a:r>
              <a:rPr lang="en-US" dirty="0" err="1">
                <a:effectLst/>
              </a:rPr>
              <a:t>pe</a:t>
            </a:r>
            <a:r>
              <a:rPr lang="en-US" dirty="0">
                <a:effectLst/>
              </a:rPr>
              <a:t> </a:t>
            </a:r>
            <a:r>
              <a:rPr lang="en-US" dirty="0" err="1">
                <a:effectLst/>
              </a:rPr>
              <a:t>termen</a:t>
            </a:r>
            <a:r>
              <a:rPr lang="en-US" dirty="0">
                <a:effectLst/>
              </a:rPr>
              <a:t> lung, </a:t>
            </a:r>
            <a:r>
              <a:rPr lang="en-US" dirty="0" err="1">
                <a:effectLst/>
              </a:rPr>
              <a:t>prin</a:t>
            </a:r>
            <a:r>
              <a:rPr lang="en-US" dirty="0">
                <a:effectLst/>
              </a:rPr>
              <a:t> </a:t>
            </a:r>
            <a:r>
              <a:rPr lang="en-US" dirty="0" err="1">
                <a:effectLst/>
              </a:rPr>
              <a:t>noutatea</a:t>
            </a:r>
            <a:r>
              <a:rPr lang="en-US" dirty="0">
                <a:effectLst/>
              </a:rPr>
              <a:t> </a:t>
            </a:r>
            <a:r>
              <a:rPr lang="en-US" dirty="0" err="1">
                <a:effectLst/>
              </a:rPr>
              <a:t>acestor</a:t>
            </a:r>
            <a:r>
              <a:rPr lang="en-US" dirty="0">
                <a:effectLst/>
              </a:rPr>
              <a:t> </a:t>
            </a:r>
            <a:r>
              <a:rPr lang="en-US" dirty="0" err="1">
                <a:effectLst/>
              </a:rPr>
              <a:t>produse</a:t>
            </a:r>
            <a:r>
              <a:rPr lang="en-US" dirty="0">
                <a:effectLst/>
              </a:rPr>
              <a:t>, </a:t>
            </a:r>
            <a:r>
              <a:rPr lang="en-US" dirty="0" err="1">
                <a:effectLst/>
              </a:rPr>
              <a:t>sunt</a:t>
            </a:r>
            <a:r>
              <a:rPr lang="en-US" dirty="0">
                <a:effectLst/>
              </a:rPr>
              <a:t> </a:t>
            </a:r>
            <a:r>
              <a:rPr lang="en-US" dirty="0" err="1">
                <a:effectLst/>
              </a:rPr>
              <a:t>multe</a:t>
            </a:r>
            <a:r>
              <a:rPr lang="en-US" dirty="0">
                <a:effectLst/>
              </a:rPr>
              <a:t> </a:t>
            </a:r>
            <a:r>
              <a:rPr lang="en-US" dirty="0" err="1">
                <a:effectLst/>
              </a:rPr>
              <a:t>voci</a:t>
            </a:r>
            <a:r>
              <a:rPr lang="en-US" dirty="0">
                <a:effectLst/>
              </a:rPr>
              <a:t> care </a:t>
            </a:r>
            <a:r>
              <a:rPr lang="en-US" dirty="0" err="1">
                <a:effectLst/>
              </a:rPr>
              <a:t>propun</a:t>
            </a:r>
            <a:r>
              <a:rPr lang="en-US" dirty="0">
                <a:effectLst/>
              </a:rPr>
              <a:t> </a:t>
            </a:r>
            <a:r>
              <a:rPr lang="en-US" dirty="0" err="1">
                <a:effectLst/>
              </a:rPr>
              <a:t>utilizarea</a:t>
            </a:r>
            <a:r>
              <a:rPr lang="en-US" dirty="0">
                <a:effectLst/>
              </a:rPr>
              <a:t> </a:t>
            </a:r>
            <a:r>
              <a:rPr lang="en-US" dirty="0" err="1">
                <a:effectLst/>
              </a:rPr>
              <a:t>acestor</a:t>
            </a:r>
            <a:r>
              <a:rPr lang="en-US" dirty="0">
                <a:effectLst/>
              </a:rPr>
              <a:t> dispositive ca </a:t>
            </a:r>
            <a:r>
              <a:rPr lang="en-US" dirty="0" err="1">
                <a:effectLst/>
              </a:rPr>
              <a:t>metodă</a:t>
            </a:r>
            <a:r>
              <a:rPr lang="en-US" dirty="0">
                <a:effectLst/>
              </a:rPr>
              <a:t> </a:t>
            </a:r>
            <a:r>
              <a:rPr lang="en-US" dirty="0" err="1">
                <a:effectLst/>
              </a:rPr>
              <a:t>alternativă</a:t>
            </a:r>
            <a:r>
              <a:rPr lang="en-US" dirty="0">
                <a:effectLst/>
              </a:rPr>
              <a:t> la </a:t>
            </a:r>
            <a:r>
              <a:rPr lang="en-US" dirty="0" err="1">
                <a:effectLst/>
              </a:rPr>
              <a:t>fumatul</a:t>
            </a:r>
            <a:r>
              <a:rPr lang="en-US" dirty="0">
                <a:effectLst/>
              </a:rPr>
              <a:t> </a:t>
            </a:r>
            <a:r>
              <a:rPr lang="en-US" dirty="0" err="1">
                <a:effectLst/>
              </a:rPr>
              <a:t>convențional</a:t>
            </a:r>
            <a:r>
              <a:rPr lang="en-US" dirty="0">
                <a:effectLst/>
              </a:rPr>
              <a:t>. </a:t>
            </a:r>
            <a:r>
              <a:rPr lang="en-US" dirty="0" err="1">
                <a:effectLst/>
              </a:rPr>
              <a:t>Producătorii</a:t>
            </a:r>
            <a:r>
              <a:rPr lang="en-US" dirty="0">
                <a:effectLst/>
              </a:rPr>
              <a:t> </a:t>
            </a:r>
            <a:r>
              <a:rPr lang="en-US" dirty="0" err="1">
                <a:effectLst/>
              </a:rPr>
              <a:t>acestor</a:t>
            </a:r>
            <a:r>
              <a:rPr lang="en-US" dirty="0">
                <a:effectLst/>
              </a:rPr>
              <a:t> dispositive le </a:t>
            </a:r>
            <a:r>
              <a:rPr lang="en-US" dirty="0" err="1">
                <a:effectLst/>
              </a:rPr>
              <a:t>propun</a:t>
            </a:r>
            <a:r>
              <a:rPr lang="en-US" dirty="0">
                <a:effectLst/>
              </a:rPr>
              <a:t> ca </a:t>
            </a:r>
            <a:r>
              <a:rPr lang="en-US" dirty="0" err="1">
                <a:effectLst/>
              </a:rPr>
              <a:t>modalitate</a:t>
            </a:r>
            <a:r>
              <a:rPr lang="en-US" dirty="0">
                <a:effectLst/>
              </a:rPr>
              <a:t> de </a:t>
            </a:r>
            <a:r>
              <a:rPr lang="en-US" dirty="0" err="1">
                <a:effectLst/>
              </a:rPr>
              <a:t>renunțare</a:t>
            </a:r>
            <a:r>
              <a:rPr lang="en-US" dirty="0">
                <a:effectLst/>
              </a:rPr>
              <a:t> la </a:t>
            </a:r>
            <a:r>
              <a:rPr lang="en-US" dirty="0" err="1">
                <a:effectLst/>
              </a:rPr>
              <a:t>fumatul</a:t>
            </a:r>
            <a:r>
              <a:rPr lang="en-US" dirty="0">
                <a:effectLst/>
              </a:rPr>
              <a:t> </a:t>
            </a:r>
            <a:r>
              <a:rPr lang="en-US" dirty="0" err="1">
                <a:effectLst/>
              </a:rPr>
              <a:t>clasic</a:t>
            </a:r>
            <a:r>
              <a:rPr lang="en-US" dirty="0">
                <a:effectLst/>
              </a:rPr>
              <a:t>, </a:t>
            </a:r>
            <a:r>
              <a:rPr lang="en-US" dirty="0" err="1">
                <a:effectLst/>
              </a:rPr>
              <a:t>plecând</a:t>
            </a:r>
            <a:r>
              <a:rPr lang="en-US" dirty="0">
                <a:effectLst/>
              </a:rPr>
              <a:t> de la </a:t>
            </a:r>
            <a:r>
              <a:rPr lang="en-US" dirty="0" err="1">
                <a:effectLst/>
              </a:rPr>
              <a:t>premiza</a:t>
            </a:r>
            <a:r>
              <a:rPr lang="en-US" dirty="0">
                <a:effectLst/>
              </a:rPr>
              <a:t> </a:t>
            </a:r>
            <a:r>
              <a:rPr lang="en-US" dirty="0" err="1">
                <a:effectLst/>
              </a:rPr>
              <a:t>că</a:t>
            </a:r>
            <a:r>
              <a:rPr lang="en-US" dirty="0">
                <a:effectLst/>
              </a:rPr>
              <a:t> </a:t>
            </a:r>
            <a:r>
              <a:rPr lang="en-US" dirty="0" err="1">
                <a:effectLst/>
              </a:rPr>
              <a:t>ar</a:t>
            </a:r>
            <a:r>
              <a:rPr lang="en-US" dirty="0">
                <a:effectLst/>
              </a:rPr>
              <a:t> fi </a:t>
            </a:r>
            <a:r>
              <a:rPr lang="en-US" dirty="0" err="1">
                <a:effectLst/>
              </a:rPr>
              <a:t>mai</a:t>
            </a:r>
            <a:r>
              <a:rPr lang="en-US" dirty="0">
                <a:effectLst/>
              </a:rPr>
              <a:t> </a:t>
            </a:r>
            <a:r>
              <a:rPr lang="en-US" dirty="0" err="1">
                <a:effectLst/>
              </a:rPr>
              <a:t>puțin</a:t>
            </a:r>
            <a:r>
              <a:rPr lang="en-US" dirty="0">
                <a:effectLst/>
              </a:rPr>
              <a:t> </a:t>
            </a:r>
            <a:r>
              <a:rPr lang="en-US" dirty="0" err="1">
                <a:effectLst/>
              </a:rPr>
              <a:t>nocive</a:t>
            </a:r>
            <a:r>
              <a:rPr lang="en-US" dirty="0">
                <a:effectLst/>
              </a:rPr>
              <a:t> </a:t>
            </a:r>
            <a:r>
              <a:rPr lang="en-US" dirty="0" err="1">
                <a:effectLst/>
              </a:rPr>
              <a:t>pentru</a:t>
            </a:r>
            <a:r>
              <a:rPr lang="en-US" dirty="0">
                <a:effectLst/>
              </a:rPr>
              <a:t> </a:t>
            </a:r>
            <a:r>
              <a:rPr lang="en-US" dirty="0" err="1">
                <a:effectLst/>
              </a:rPr>
              <a:t>sănătate</a:t>
            </a:r>
            <a:r>
              <a:rPr lang="en-US" dirty="0">
                <a:effectLst/>
              </a:rPr>
              <a:t> </a:t>
            </a:r>
            <a:r>
              <a:rPr lang="en-US" dirty="0" err="1">
                <a:effectLst/>
              </a:rPr>
              <a:t>în</a:t>
            </a:r>
            <a:r>
              <a:rPr lang="en-US" dirty="0">
                <a:effectLst/>
              </a:rPr>
              <a:t> </a:t>
            </a:r>
            <a:r>
              <a:rPr lang="en-US" dirty="0" err="1">
                <a:effectLst/>
              </a:rPr>
              <a:t>comparație</a:t>
            </a:r>
            <a:r>
              <a:rPr lang="en-US" dirty="0">
                <a:effectLst/>
              </a:rPr>
              <a:t> cu </a:t>
            </a:r>
            <a:r>
              <a:rPr lang="en-US" dirty="0" err="1">
                <a:effectLst/>
              </a:rPr>
              <a:t>țigările</a:t>
            </a:r>
            <a:r>
              <a:rPr lang="en-US" dirty="0">
                <a:effectLst/>
              </a:rPr>
              <a:t> </a:t>
            </a:r>
            <a:r>
              <a:rPr lang="en-US" dirty="0" err="1">
                <a:effectLst/>
              </a:rPr>
              <a:t>clasice</a:t>
            </a:r>
            <a:r>
              <a:rPr lang="en-US" dirty="0">
                <a:effectLst/>
              </a:rPr>
              <a:t>. </a:t>
            </a:r>
            <a:r>
              <a:rPr lang="en-US" dirty="0" err="1">
                <a:effectLst/>
              </a:rPr>
              <a:t>Totuși</a:t>
            </a:r>
            <a:r>
              <a:rPr lang="en-US" dirty="0">
                <a:effectLst/>
              </a:rPr>
              <a:t>, </a:t>
            </a:r>
            <a:r>
              <a:rPr lang="en-US" dirty="0" err="1">
                <a:effectLst/>
              </a:rPr>
              <a:t>dovezile</a:t>
            </a:r>
            <a:r>
              <a:rPr lang="en-US" dirty="0">
                <a:effectLst/>
              </a:rPr>
              <a:t> </a:t>
            </a:r>
            <a:r>
              <a:rPr lang="en-US" dirty="0" err="1">
                <a:effectLst/>
              </a:rPr>
              <a:t>existente</a:t>
            </a:r>
            <a:r>
              <a:rPr lang="en-US" dirty="0">
                <a:effectLst/>
              </a:rPr>
              <a:t> </a:t>
            </a:r>
            <a:r>
              <a:rPr lang="en-US" dirty="0" err="1">
                <a:effectLst/>
              </a:rPr>
              <a:t>până</a:t>
            </a:r>
            <a:r>
              <a:rPr lang="en-US" dirty="0">
                <a:effectLst/>
              </a:rPr>
              <a:t> la </a:t>
            </a:r>
            <a:r>
              <a:rPr lang="en-US" dirty="0" err="1">
                <a:effectLst/>
              </a:rPr>
              <a:t>acest</a:t>
            </a:r>
            <a:r>
              <a:rPr lang="en-US" dirty="0">
                <a:effectLst/>
              </a:rPr>
              <a:t> moment nu </a:t>
            </a:r>
            <a:r>
              <a:rPr lang="en-US" dirty="0" err="1">
                <a:effectLst/>
              </a:rPr>
              <a:t>sprijină</a:t>
            </a:r>
            <a:r>
              <a:rPr lang="en-US" dirty="0">
                <a:effectLst/>
              </a:rPr>
              <a:t> </a:t>
            </a:r>
            <a:r>
              <a:rPr lang="en-US" dirty="0" err="1">
                <a:effectLst/>
              </a:rPr>
              <a:t>acest</a:t>
            </a:r>
            <a:r>
              <a:rPr lang="en-US" dirty="0">
                <a:effectLst/>
              </a:rPr>
              <a:t> </a:t>
            </a:r>
            <a:r>
              <a:rPr lang="en-US" dirty="0" err="1">
                <a:effectLst/>
              </a:rPr>
              <a:t>punct</a:t>
            </a:r>
            <a:r>
              <a:rPr lang="en-US" dirty="0">
                <a:effectLst/>
              </a:rPr>
              <a:t> de </a:t>
            </a:r>
            <a:r>
              <a:rPr lang="en-US" dirty="0" err="1">
                <a:effectLst/>
              </a:rPr>
              <a:t>vedere</a:t>
            </a:r>
            <a:r>
              <a:rPr lang="en-US" dirty="0">
                <a:effectLst/>
              </a:rPr>
              <a:t>. </a:t>
            </a:r>
            <a:r>
              <a:rPr lang="en-US" sz="1200" kern="1200" dirty="0">
                <a:solidFill>
                  <a:schemeClr val="tx1"/>
                </a:solidFill>
                <a:effectLst/>
                <a:latin typeface="+mn-lt"/>
                <a:ea typeface="+mn-ea"/>
                <a:cs typeface="+mn-cs"/>
              </a:rPr>
              <a:t>O </a:t>
            </a:r>
            <a:r>
              <a:rPr lang="en-US" sz="1200" kern="1200" dirty="0" err="1">
                <a:solidFill>
                  <a:schemeClr val="tx1"/>
                </a:solidFill>
                <a:effectLst/>
                <a:latin typeface="+mn-lt"/>
                <a:ea typeface="+mn-ea"/>
                <a:cs typeface="+mn-cs"/>
              </a:rPr>
              <a:t>îngrijorarea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legitimă</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este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reprezentată</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începerea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utilizării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acestor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produse</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către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adolescenți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și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tineri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prin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riscul</a:t>
            </a:r>
            <a:r>
              <a:rPr lang="en-US" sz="1200" kern="1200" dirty="0">
                <a:solidFill>
                  <a:schemeClr val="tx1"/>
                </a:solidFill>
                <a:effectLst/>
                <a:latin typeface="+mn-lt"/>
                <a:ea typeface="+mn-ea"/>
                <a:cs typeface="+mn-cs"/>
              </a:rPr>
              <a:t> de a </a:t>
            </a:r>
            <a:r>
              <a:rPr lang="en-US" sz="1200" kern="1200" dirty="0" err="1">
                <a:solidFill>
                  <a:schemeClr val="tx1"/>
                </a:solidFill>
                <a:effectLst/>
                <a:latin typeface="+mn-lt"/>
                <a:ea typeface="+mn-ea"/>
                <a:cs typeface="+mn-cs"/>
              </a:rPr>
              <a:t>deveni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dependenți</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nicotină</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și</a:t>
            </a:r>
            <a:r>
              <a:rPr lang="en-US" sz="1200" kern="1200" dirty="0">
                <a:solidFill>
                  <a:schemeClr val="tx1"/>
                </a:solidFill>
                <a:effectLst/>
                <a:latin typeface="+mn-lt"/>
                <a:ea typeface="+mn-ea"/>
                <a:cs typeface="+mn-cs"/>
              </a:rPr>
              <a:t> ulterior de a </a:t>
            </a:r>
            <a:r>
              <a:rPr lang="en-US" sz="1200" kern="1200" dirty="0" err="1">
                <a:solidFill>
                  <a:schemeClr val="tx1"/>
                </a:solidFill>
                <a:effectLst/>
                <a:latin typeface="+mn-lt"/>
                <a:ea typeface="+mn-ea"/>
                <a:cs typeface="+mn-cs"/>
              </a:rPr>
              <a:t>începe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fumatul</a:t>
            </a:r>
            <a:r>
              <a:rPr lang="en-US" sz="1200" kern="1200" dirty="0">
                <a:solidFill>
                  <a:schemeClr val="tx1"/>
                </a:solidFill>
                <a:effectLst/>
                <a:latin typeface="+mn-lt"/>
                <a:ea typeface="+mn-ea"/>
                <a:cs typeface="+mn-cs"/>
              </a:rPr>
              <a:t> classic.</a:t>
            </a:r>
            <a:r>
              <a:rPr lang="ro-RO" sz="1200" kern="1200" dirty="0">
                <a:solidFill>
                  <a:schemeClr val="tx1"/>
                </a:solidFill>
                <a:effectLst/>
                <a:latin typeface="+mn-lt"/>
                <a:ea typeface="+mn-ea"/>
                <a:cs typeface="+mn-cs"/>
              </a:rPr>
              <a:t> (Riccardo Polosa, 2022 November)</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Un </a:t>
            </a:r>
            <a:r>
              <a:rPr lang="en-US" sz="1200" kern="1200" dirty="0" err="1">
                <a:solidFill>
                  <a:schemeClr val="tx1"/>
                </a:solidFill>
                <a:effectLst/>
                <a:latin typeface="+mn-lt"/>
                <a:ea typeface="+mn-ea"/>
                <a:cs typeface="+mn-cs"/>
              </a:rPr>
              <a:t>studiu</a:t>
            </a:r>
            <a:r>
              <a:rPr lang="en-US" sz="1200" kern="1200" dirty="0">
                <a:solidFill>
                  <a:schemeClr val="tx1"/>
                </a:solidFill>
                <a:effectLst/>
                <a:latin typeface="+mn-lt"/>
                <a:ea typeface="+mn-ea"/>
                <a:cs typeface="+mn-cs"/>
              </a:rPr>
              <a:t> de tip review </a:t>
            </a:r>
            <a:r>
              <a:rPr lang="en-US" sz="1200" kern="1200" dirty="0" err="1">
                <a:solidFill>
                  <a:schemeClr val="tx1"/>
                </a:solidFill>
                <a:effectLst/>
                <a:latin typeface="+mn-lt"/>
                <a:ea typeface="+mn-ea"/>
                <a:cs typeface="+mn-cs"/>
              </a:rPr>
              <a:t>privind</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efectele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țigărilor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elctronice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asupra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sănătății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individuale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și</a:t>
            </a:r>
            <a:r>
              <a:rPr lang="en-US" sz="1200" kern="1200" dirty="0">
                <a:solidFill>
                  <a:schemeClr val="tx1"/>
                </a:solidFill>
                <a:effectLst/>
                <a:latin typeface="+mn-lt"/>
                <a:ea typeface="+mn-ea"/>
                <a:cs typeface="+mn-cs"/>
              </a:rPr>
              <a:t> la </a:t>
            </a:r>
            <a:r>
              <a:rPr lang="en-US" sz="1200" kern="1200" dirty="0" err="1">
                <a:solidFill>
                  <a:schemeClr val="tx1"/>
                </a:solidFill>
                <a:effectLst/>
                <a:latin typeface="+mn-lt"/>
                <a:ea typeface="+mn-ea"/>
                <a:cs typeface="+mn-cs"/>
              </a:rPr>
              <a:t>nivelul</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sănătății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publice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realizat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în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anul</a:t>
            </a:r>
            <a:r>
              <a:rPr lang="en-US" sz="1200" kern="1200" dirty="0">
                <a:solidFill>
                  <a:schemeClr val="tx1"/>
                </a:solidFill>
                <a:effectLst/>
                <a:latin typeface="+mn-lt"/>
                <a:ea typeface="+mn-ea"/>
                <a:cs typeface="+mn-cs"/>
              </a:rPr>
              <a:t> 2020 a </a:t>
            </a:r>
            <a:r>
              <a:rPr lang="en-US" sz="1200" kern="1200" dirty="0" err="1">
                <a:solidFill>
                  <a:schemeClr val="tx1"/>
                </a:solidFill>
                <a:effectLst/>
                <a:latin typeface="+mn-lt"/>
                <a:ea typeface="+mn-ea"/>
                <a:cs typeface="+mn-cs"/>
              </a:rPr>
              <a:t>evidențiat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printre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efectele</a:t>
            </a:r>
            <a:r>
              <a:rPr lang="en-US" sz="1200" kern="1200" dirty="0">
                <a:solidFill>
                  <a:schemeClr val="tx1"/>
                </a:solidFill>
                <a:effectLst/>
                <a:latin typeface="+mn-lt"/>
                <a:ea typeface="+mn-ea"/>
                <a:cs typeface="+mn-cs"/>
              </a:rPr>
              <a:t> negative ale </a:t>
            </a:r>
            <a:r>
              <a:rPr lang="en-US" sz="1200" kern="1200" dirty="0" err="1">
                <a:solidFill>
                  <a:schemeClr val="tx1"/>
                </a:solidFill>
                <a:effectLst/>
                <a:latin typeface="+mn-lt"/>
                <a:ea typeface="+mn-ea"/>
                <a:cs typeface="+mn-cs"/>
              </a:rPr>
              <a:t>țigărilor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electronice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următoarele</a:t>
            </a:r>
            <a:r>
              <a:rPr lang="en-US" sz="1200" kern="1200" dirty="0">
                <a:solidFill>
                  <a:schemeClr val="tx1"/>
                </a:solidFill>
                <a:effectLst/>
                <a:latin typeface="+mn-lt"/>
                <a:ea typeface="+mn-ea"/>
                <a:cs typeface="+mn-cs"/>
              </a:rPr>
              <a:t>:</a:t>
            </a:r>
            <a:r>
              <a:rPr lang="ro-RO" sz="1200" kern="1200" dirty="0">
                <a:solidFill>
                  <a:schemeClr val="tx1"/>
                </a:solidFill>
                <a:effectLst/>
                <a:latin typeface="+mn-lt"/>
                <a:ea typeface="+mn-ea"/>
                <a:cs typeface="+mn-cs"/>
              </a:rPr>
              <a:t> (Seiler-Ramadas R, 2021 Oct)</a:t>
            </a:r>
            <a:r>
              <a:rPr lang="en-US" sz="1200" kern="1200" dirty="0">
                <a:solidFill>
                  <a:schemeClr val="tx1"/>
                </a:solidFill>
                <a:effectLst/>
                <a:latin typeface="+mn-lt"/>
                <a:ea typeface="+mn-ea"/>
                <a:cs typeface="+mn-cs"/>
              </a:rPr>
              <a:t>:</a:t>
            </a:r>
          </a:p>
          <a:p>
            <a:pPr lvl="0"/>
            <a:r>
              <a:rPr lang="en-US" sz="1200" kern="1200" dirty="0" err="1">
                <a:solidFill>
                  <a:schemeClr val="tx1"/>
                </a:solidFill>
                <a:effectLst/>
                <a:latin typeface="+mn-lt"/>
                <a:ea typeface="+mn-ea"/>
                <a:cs typeface="+mn-cs"/>
              </a:rPr>
              <a:t>Sistem</a:t>
            </a:r>
            <a:r>
              <a:rPr lang="en-US" sz="1200" kern="1200" dirty="0">
                <a:solidFill>
                  <a:schemeClr val="tx1"/>
                </a:solidFill>
                <a:effectLst/>
                <a:latin typeface="+mn-lt"/>
                <a:ea typeface="+mn-ea"/>
                <a:cs typeface="+mn-cs"/>
              </a:rPr>
              <a:t> respirator: </a:t>
            </a:r>
            <a:r>
              <a:rPr lang="en-US" sz="1200" kern="1200" dirty="0" err="1">
                <a:solidFill>
                  <a:schemeClr val="tx1"/>
                </a:solidFill>
                <a:effectLst/>
                <a:latin typeface="+mn-lt"/>
                <a:ea typeface="+mn-ea"/>
                <a:cs typeface="+mn-cs"/>
              </a:rPr>
              <a:t>reacții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inflamatorii</a:t>
            </a:r>
            <a:r>
              <a:rPr lang="en-US" sz="1200" kern="1200" dirty="0">
                <a:solidFill>
                  <a:schemeClr val="tx1"/>
                </a:solidFill>
                <a:effectLst/>
                <a:latin typeface="+mn-lt"/>
                <a:ea typeface="+mn-ea"/>
                <a:cs typeface="+mn-cs"/>
              </a:rPr>
              <a:t> la </a:t>
            </a:r>
            <a:r>
              <a:rPr lang="en-US" sz="1200" kern="1200" dirty="0" err="1">
                <a:solidFill>
                  <a:schemeClr val="tx1"/>
                </a:solidFill>
                <a:effectLst/>
                <a:latin typeface="+mn-lt"/>
                <a:ea typeface="+mn-ea"/>
                <a:cs typeface="+mn-cs"/>
              </a:rPr>
              <a:t>nivel</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pulmonar</a:t>
            </a:r>
            <a:r>
              <a:rPr lang="en-US" sz="1200" kern="1200" dirty="0">
                <a:solidFill>
                  <a:schemeClr val="tx1"/>
                </a:solidFill>
                <a:effectLst/>
                <a:latin typeface="+mn-lt"/>
                <a:ea typeface="+mn-ea"/>
                <a:cs typeface="+mn-cs"/>
              </a:rPr>
              <a:t> cu </a:t>
            </a:r>
            <a:r>
              <a:rPr lang="en-US" sz="1200" kern="1200" dirty="0" err="1">
                <a:solidFill>
                  <a:schemeClr val="tx1"/>
                </a:solidFill>
                <a:effectLst/>
                <a:latin typeface="+mn-lt"/>
                <a:ea typeface="+mn-ea"/>
                <a:cs typeface="+mn-cs"/>
              </a:rPr>
              <a:t>scurtarea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respirației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tuse</a:t>
            </a:r>
            <a:r>
              <a:rPr lang="en-US" sz="1200" kern="1200" dirty="0">
                <a:solidFill>
                  <a:schemeClr val="tx1"/>
                </a:solidFill>
                <a:effectLst/>
                <a:latin typeface="+mn-lt"/>
                <a:ea typeface="+mn-ea"/>
                <a:cs typeface="+mn-cs"/>
              </a:rPr>
              <a:t>, wheezing, </a:t>
            </a:r>
            <a:r>
              <a:rPr lang="en-US" sz="1200" kern="1200" dirty="0" err="1">
                <a:solidFill>
                  <a:schemeClr val="tx1"/>
                </a:solidFill>
                <a:effectLst/>
                <a:latin typeface="+mn-lt"/>
                <a:ea typeface="+mn-ea"/>
                <a:cs typeface="+mn-cs"/>
              </a:rPr>
              <a:t>iritare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pulmonară</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și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bronșică</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și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deteriorarea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funcției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pulmonare</a:t>
            </a:r>
            <a:endParaRPr lang="en-US" sz="1200" kern="1200" dirty="0">
              <a:solidFill>
                <a:schemeClr val="tx1"/>
              </a:solidFill>
              <a:effectLst/>
              <a:latin typeface="+mn-lt"/>
              <a:ea typeface="+mn-ea"/>
              <a:cs typeface="+mn-cs"/>
            </a:endParaRPr>
          </a:p>
          <a:p>
            <a:pPr lvl="0"/>
            <a:r>
              <a:rPr lang="en-US" sz="1200" kern="1200" dirty="0" err="1">
                <a:solidFill>
                  <a:schemeClr val="tx1"/>
                </a:solidFill>
                <a:effectLst/>
                <a:latin typeface="+mn-lt"/>
                <a:ea typeface="+mn-ea"/>
                <a:cs typeface="+mn-cs"/>
              </a:rPr>
              <a:t>Sistem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digestiv</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inflamarea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gingivală</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greață</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vomă</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diaree</a:t>
            </a:r>
            <a:endParaRPr lang="en-US" sz="1200" kern="1200" dirty="0">
              <a:solidFill>
                <a:schemeClr val="tx1"/>
              </a:solidFill>
              <a:effectLst/>
              <a:latin typeface="+mn-lt"/>
              <a:ea typeface="+mn-ea"/>
              <a:cs typeface="+mn-cs"/>
            </a:endParaRPr>
          </a:p>
          <a:p>
            <a:pPr lvl="0"/>
            <a:r>
              <a:rPr lang="en-US" sz="1200" kern="1200" dirty="0" err="1">
                <a:solidFill>
                  <a:schemeClr val="tx1"/>
                </a:solidFill>
                <a:effectLst/>
                <a:latin typeface="+mn-lt"/>
                <a:ea typeface="+mn-ea"/>
                <a:cs typeface="+mn-cs"/>
              </a:rPr>
              <a:t>Sistem</a:t>
            </a:r>
            <a:r>
              <a:rPr lang="en-US" sz="1200" kern="1200" dirty="0">
                <a:solidFill>
                  <a:schemeClr val="tx1"/>
                </a:solidFill>
                <a:effectLst/>
                <a:latin typeface="+mn-lt"/>
                <a:ea typeface="+mn-ea"/>
                <a:cs typeface="+mn-cs"/>
              </a:rPr>
              <a:t> cardio-vascular: </a:t>
            </a:r>
            <a:r>
              <a:rPr lang="en-US" sz="1200" kern="1200" dirty="0" err="1">
                <a:solidFill>
                  <a:schemeClr val="tx1"/>
                </a:solidFill>
                <a:effectLst/>
                <a:latin typeface="+mn-lt"/>
                <a:ea typeface="+mn-ea"/>
                <a:cs typeface="+mn-cs"/>
              </a:rPr>
              <a:t>tahicardie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creșterea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tensiunii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arteriale</a:t>
            </a:r>
            <a:endParaRPr lang="en-US" sz="1200" kern="1200" dirty="0">
              <a:solidFill>
                <a:schemeClr val="tx1"/>
              </a:solidFill>
              <a:effectLst/>
              <a:latin typeface="+mn-lt"/>
              <a:ea typeface="+mn-ea"/>
              <a:cs typeface="+mn-cs"/>
            </a:endParaRPr>
          </a:p>
          <a:p>
            <a:pPr lvl="0"/>
            <a:r>
              <a:rPr lang="en-US" sz="1200" kern="1200" dirty="0" err="1">
                <a:solidFill>
                  <a:schemeClr val="tx1"/>
                </a:solidFill>
                <a:effectLst/>
                <a:latin typeface="+mn-lt"/>
                <a:ea typeface="+mn-ea"/>
                <a:cs typeface="+mn-cs"/>
              </a:rPr>
              <a:t>Sistem</a:t>
            </a:r>
            <a:r>
              <a:rPr lang="en-US" sz="1200" kern="1200" dirty="0">
                <a:solidFill>
                  <a:schemeClr val="tx1"/>
                </a:solidFill>
                <a:effectLst/>
                <a:latin typeface="+mn-lt"/>
                <a:ea typeface="+mn-ea"/>
                <a:cs typeface="+mn-cs"/>
              </a:rPr>
              <a:t> neurologic: </a:t>
            </a:r>
            <a:r>
              <a:rPr lang="en-US" sz="1200" kern="1200" dirty="0" err="1">
                <a:solidFill>
                  <a:schemeClr val="tx1"/>
                </a:solidFill>
                <a:effectLst/>
                <a:latin typeface="+mn-lt"/>
                <a:ea typeface="+mn-ea"/>
                <a:cs typeface="+mn-cs"/>
              </a:rPr>
              <a:t>cefacee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iritabilitate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anxietate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dependență</a:t>
            </a:r>
            <a:r>
              <a:rPr lang="en-US" sz="1200" kern="1200" dirty="0">
                <a:solidFill>
                  <a:schemeClr val="tx1"/>
                </a:solidFill>
                <a:effectLst/>
                <a:latin typeface="+mn-lt"/>
                <a:ea typeface="+mn-ea"/>
                <a:cs typeface="+mn-cs"/>
              </a:rPr>
              <a:t>, insomnia</a:t>
            </a:r>
          </a:p>
          <a:p>
            <a:pPr lvl="0"/>
            <a:r>
              <a:rPr lang="en-US" sz="1200" kern="1200" dirty="0" err="1">
                <a:solidFill>
                  <a:schemeClr val="tx1"/>
                </a:solidFill>
                <a:effectLst/>
                <a:latin typeface="+mn-lt"/>
                <a:ea typeface="+mn-ea"/>
                <a:cs typeface="+mn-cs"/>
              </a:rPr>
              <a:t>Alte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aparate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și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sisteme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iritare</a:t>
            </a:r>
            <a:r>
              <a:rPr lang="en-US" sz="1200" kern="1200" dirty="0">
                <a:solidFill>
                  <a:schemeClr val="tx1"/>
                </a:solidFill>
                <a:effectLst/>
                <a:latin typeface="+mn-lt"/>
                <a:ea typeface="+mn-ea"/>
                <a:cs typeface="+mn-cs"/>
              </a:rPr>
              <a:t> ocular, </a:t>
            </a:r>
            <a:r>
              <a:rPr lang="en-US" sz="1200" kern="1200" dirty="0" err="1">
                <a:solidFill>
                  <a:schemeClr val="tx1"/>
                </a:solidFill>
                <a:effectLst/>
                <a:latin typeface="+mn-lt"/>
                <a:ea typeface="+mn-ea"/>
                <a:cs typeface="+mn-cs"/>
              </a:rPr>
              <a:t>dermatită</a:t>
            </a:r>
            <a:r>
              <a:rPr lang="en-US" sz="1200" kern="1200" dirty="0">
                <a:solidFill>
                  <a:schemeClr val="tx1"/>
                </a:solidFill>
                <a:effectLst/>
                <a:latin typeface="+mn-lt"/>
                <a:ea typeface="+mn-ea"/>
                <a:cs typeface="+mn-cs"/>
              </a:rPr>
              <a:t> de contact, </a:t>
            </a:r>
            <a:r>
              <a:rPr lang="en-US" sz="1200" kern="1200" dirty="0" err="1">
                <a:solidFill>
                  <a:schemeClr val="tx1"/>
                </a:solidFill>
                <a:effectLst/>
                <a:latin typeface="+mn-lt"/>
                <a:ea typeface="+mn-ea"/>
                <a:cs typeface="+mn-cs"/>
              </a:rPr>
              <a:t>insufieciență</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renală</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acută</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toxicitate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și</a:t>
            </a:r>
            <a:r>
              <a:rPr lang="en-US" sz="1200" kern="1200" dirty="0">
                <a:solidFill>
                  <a:schemeClr val="tx1"/>
                </a:solidFill>
                <a:effectLst/>
                <a:latin typeface="+mn-lt"/>
                <a:ea typeface="+mn-ea"/>
                <a:cs typeface="+mn-cs"/>
              </a:rPr>
              <a:t> potential carcinogenetic.</a:t>
            </a:r>
          </a:p>
          <a:p>
            <a:r>
              <a:rPr lang="en-US" sz="1200" kern="1200" dirty="0" err="1">
                <a:solidFill>
                  <a:schemeClr val="tx1"/>
                </a:solidFill>
                <a:effectLst/>
                <a:latin typeface="+mn-lt"/>
                <a:ea typeface="+mn-ea"/>
                <a:cs typeface="+mn-cs"/>
              </a:rPr>
              <a:t>Studiile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incluse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în</a:t>
            </a:r>
            <a:r>
              <a:rPr lang="en-US" sz="1200" kern="1200" dirty="0">
                <a:solidFill>
                  <a:schemeClr val="tx1"/>
                </a:solidFill>
                <a:effectLst/>
                <a:latin typeface="+mn-lt"/>
                <a:ea typeface="+mn-ea"/>
                <a:cs typeface="+mn-cs"/>
              </a:rPr>
              <a:t> review-</a:t>
            </a:r>
            <a:r>
              <a:rPr lang="en-US" sz="1200" kern="1200" dirty="0" err="1">
                <a:solidFill>
                  <a:schemeClr val="tx1"/>
                </a:solidFill>
                <a:effectLst/>
                <a:latin typeface="+mn-lt"/>
                <a:ea typeface="+mn-ea"/>
                <a:cs typeface="+mn-cs"/>
              </a:rPr>
              <a:t>ul</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mai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sus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amintit</a:t>
            </a:r>
            <a:r>
              <a:rPr lang="en-US" sz="1200" kern="1200" dirty="0">
                <a:solidFill>
                  <a:schemeClr val="tx1"/>
                </a:solidFill>
                <a:effectLst/>
                <a:latin typeface="+mn-lt"/>
                <a:ea typeface="+mn-ea"/>
                <a:cs typeface="+mn-cs"/>
              </a:rPr>
              <a:t> au </a:t>
            </a:r>
            <a:r>
              <a:rPr lang="en-US" sz="1200" kern="1200" dirty="0" err="1">
                <a:solidFill>
                  <a:schemeClr val="tx1"/>
                </a:solidFill>
                <a:effectLst/>
                <a:latin typeface="+mn-lt"/>
                <a:ea typeface="+mn-ea"/>
                <a:cs typeface="+mn-cs"/>
              </a:rPr>
              <a:t>evidențiat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îmbunătățirea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memoriei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și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semne</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sevraj</a:t>
            </a:r>
            <a:r>
              <a:rPr lang="en-US" sz="1200" kern="1200" dirty="0">
                <a:solidFill>
                  <a:schemeClr val="tx1"/>
                </a:solidFill>
                <a:effectLst/>
                <a:latin typeface="+mn-lt"/>
                <a:ea typeface="+mn-ea"/>
                <a:cs typeface="+mn-cs"/>
              </a:rPr>
              <a:t> nicotinic la </a:t>
            </a:r>
            <a:r>
              <a:rPr lang="en-US" sz="1200" kern="1200" dirty="0" err="1">
                <a:solidFill>
                  <a:schemeClr val="tx1"/>
                </a:solidFill>
                <a:effectLst/>
                <a:latin typeface="+mn-lt"/>
                <a:ea typeface="+mn-ea"/>
                <a:cs typeface="+mn-cs"/>
              </a:rPr>
              <a:t>trecerea</a:t>
            </a:r>
            <a:r>
              <a:rPr lang="en-US" sz="1200" kern="1200" dirty="0">
                <a:solidFill>
                  <a:schemeClr val="tx1"/>
                </a:solidFill>
                <a:effectLst/>
                <a:latin typeface="+mn-lt"/>
                <a:ea typeface="+mn-ea"/>
                <a:cs typeface="+mn-cs"/>
              </a:rPr>
              <a:t> de la </a:t>
            </a:r>
            <a:r>
              <a:rPr lang="en-US" sz="1200" kern="1200" dirty="0" err="1">
                <a:solidFill>
                  <a:schemeClr val="tx1"/>
                </a:solidFill>
                <a:effectLst/>
                <a:latin typeface="+mn-lt"/>
                <a:ea typeface="+mn-ea"/>
                <a:cs typeface="+mn-cs"/>
              </a:rPr>
              <a:t>țigările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clasice</a:t>
            </a:r>
            <a:r>
              <a:rPr lang="en-US" sz="1200" kern="1200" dirty="0">
                <a:solidFill>
                  <a:schemeClr val="tx1"/>
                </a:solidFill>
                <a:effectLst/>
                <a:latin typeface="+mn-lt"/>
                <a:ea typeface="+mn-ea"/>
                <a:cs typeface="+mn-cs"/>
              </a:rPr>
              <a:t> la </a:t>
            </a:r>
            <a:r>
              <a:rPr lang="en-US" sz="1200" kern="1200" dirty="0" err="1">
                <a:solidFill>
                  <a:schemeClr val="tx1"/>
                </a:solidFill>
                <a:effectLst/>
                <a:latin typeface="+mn-lt"/>
                <a:ea typeface="+mn-ea"/>
                <a:cs typeface="+mn-cs"/>
              </a:rPr>
              <a:t>țigările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electronice</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asemenea</a:t>
            </a:r>
            <a:r>
              <a:rPr lang="en-US" sz="1200" kern="1200" dirty="0">
                <a:solidFill>
                  <a:schemeClr val="tx1"/>
                </a:solidFill>
                <a:effectLst/>
                <a:latin typeface="+mn-lt"/>
                <a:ea typeface="+mn-ea"/>
                <a:cs typeface="+mn-cs"/>
              </a:rPr>
              <a:t>, s-au </a:t>
            </a:r>
            <a:r>
              <a:rPr lang="en-US" sz="1200" kern="1200" dirty="0" err="1">
                <a:solidFill>
                  <a:schemeClr val="tx1"/>
                </a:solidFill>
                <a:effectLst/>
                <a:latin typeface="+mn-lt"/>
                <a:ea typeface="+mn-ea"/>
                <a:cs typeface="+mn-cs"/>
              </a:rPr>
              <a:t>raportat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metaboliți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toxici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și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carcinogeni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într</a:t>
            </a:r>
            <a:r>
              <a:rPr lang="en-US" sz="1200" kern="1200" dirty="0">
                <a:solidFill>
                  <a:schemeClr val="tx1"/>
                </a:solidFill>
                <a:effectLst/>
                <a:latin typeface="+mn-lt"/>
                <a:ea typeface="+mn-ea"/>
                <a:cs typeface="+mn-cs"/>
              </a:rPr>
              <a:t>-o </a:t>
            </a:r>
            <a:r>
              <a:rPr lang="en-US" sz="1200" kern="1200" dirty="0" err="1">
                <a:solidFill>
                  <a:schemeClr val="tx1"/>
                </a:solidFill>
                <a:effectLst/>
                <a:latin typeface="+mn-lt"/>
                <a:ea typeface="+mn-ea"/>
                <a:cs typeface="+mn-cs"/>
              </a:rPr>
              <a:t>măsură</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mai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mică</a:t>
            </a:r>
            <a:r>
              <a:rPr lang="en-US" sz="1200" kern="1200" dirty="0">
                <a:solidFill>
                  <a:schemeClr val="tx1"/>
                </a:solidFill>
                <a:effectLst/>
                <a:latin typeface="+mn-lt"/>
                <a:ea typeface="+mn-ea"/>
                <a:cs typeface="+mn-cs"/>
              </a:rPr>
              <a:t> la </a:t>
            </a:r>
            <a:r>
              <a:rPr lang="en-US" sz="1200" kern="1200" dirty="0" err="1">
                <a:solidFill>
                  <a:schemeClr val="tx1"/>
                </a:solidFill>
                <a:effectLst/>
                <a:latin typeface="+mn-lt"/>
                <a:ea typeface="+mn-ea"/>
                <a:cs typeface="+mn-cs"/>
              </a:rPr>
              <a:t>fumătorii</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țigări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electronice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în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comparație</a:t>
            </a:r>
            <a:r>
              <a:rPr lang="en-US" sz="1200" kern="1200" dirty="0">
                <a:solidFill>
                  <a:schemeClr val="tx1"/>
                </a:solidFill>
                <a:effectLst/>
                <a:latin typeface="+mn-lt"/>
                <a:ea typeface="+mn-ea"/>
                <a:cs typeface="+mn-cs"/>
              </a:rPr>
              <a:t> cu </a:t>
            </a:r>
            <a:r>
              <a:rPr lang="en-US" sz="1200" kern="1200" dirty="0" err="1">
                <a:solidFill>
                  <a:schemeClr val="tx1"/>
                </a:solidFill>
                <a:effectLst/>
                <a:latin typeface="+mn-lt"/>
                <a:ea typeface="+mn-ea"/>
                <a:cs typeface="+mn-cs"/>
              </a:rPr>
              <a:t>cei</a:t>
            </a:r>
            <a:r>
              <a:rPr lang="en-US" sz="1200" kern="1200" dirty="0">
                <a:solidFill>
                  <a:schemeClr val="tx1"/>
                </a:solidFill>
                <a:effectLst/>
                <a:latin typeface="+mn-lt"/>
                <a:ea typeface="+mn-ea"/>
                <a:cs typeface="+mn-cs"/>
              </a:rPr>
              <a:t> care </a:t>
            </a:r>
            <a:r>
              <a:rPr lang="en-US" sz="1200" kern="1200" dirty="0" err="1">
                <a:solidFill>
                  <a:schemeClr val="tx1"/>
                </a:solidFill>
                <a:effectLst/>
                <a:latin typeface="+mn-lt"/>
                <a:ea typeface="+mn-ea"/>
                <a:cs typeface="+mn-cs"/>
              </a:rPr>
              <a:t>utilizau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țigările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clasice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Totuși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efectele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termen</a:t>
            </a:r>
            <a:r>
              <a:rPr lang="en-US" sz="1200" kern="1200" dirty="0">
                <a:solidFill>
                  <a:schemeClr val="tx1"/>
                </a:solidFill>
                <a:effectLst/>
                <a:latin typeface="+mn-lt"/>
                <a:ea typeface="+mn-ea"/>
                <a:cs typeface="+mn-cs"/>
              </a:rPr>
              <a:t> lung ale </a:t>
            </a:r>
            <a:r>
              <a:rPr lang="en-US" sz="1200" kern="1200" dirty="0" err="1">
                <a:solidFill>
                  <a:schemeClr val="tx1"/>
                </a:solidFill>
                <a:effectLst/>
                <a:latin typeface="+mn-lt"/>
                <a:ea typeface="+mn-ea"/>
                <a:cs typeface="+mn-cs"/>
              </a:rPr>
              <a:t>acestor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produse</a:t>
            </a:r>
            <a:r>
              <a:rPr lang="en-US" sz="1200" kern="1200" dirty="0">
                <a:solidFill>
                  <a:schemeClr val="tx1"/>
                </a:solidFill>
                <a:effectLst/>
                <a:latin typeface="+mn-lt"/>
                <a:ea typeface="+mn-ea"/>
                <a:cs typeface="+mn-cs"/>
              </a:rPr>
              <a:t> nu </a:t>
            </a:r>
            <a:r>
              <a:rPr lang="en-US" sz="1200" kern="1200" dirty="0" err="1">
                <a:solidFill>
                  <a:schemeClr val="tx1"/>
                </a:solidFill>
                <a:effectLst/>
                <a:latin typeface="+mn-lt"/>
                <a:ea typeface="+mn-ea"/>
                <a:cs typeface="+mn-cs"/>
              </a:rPr>
              <a:t>sunt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încă</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cercetate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și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cunoscute</a:t>
            </a:r>
            <a:r>
              <a:rPr lang="en-US" sz="1200" kern="1200" dirty="0">
                <a:solidFill>
                  <a:schemeClr val="tx1"/>
                </a:solidFill>
                <a:effectLst/>
                <a:latin typeface="+mn-lt"/>
                <a:ea typeface="+mn-ea"/>
                <a:cs typeface="+mn-cs"/>
              </a:rPr>
              <a:t>. Cu </a:t>
            </a:r>
            <a:r>
              <a:rPr lang="en-US" sz="1200" kern="1200" dirty="0" err="1">
                <a:solidFill>
                  <a:schemeClr val="tx1"/>
                </a:solidFill>
                <a:effectLst/>
                <a:latin typeface="+mn-lt"/>
                <a:ea typeface="+mn-ea"/>
                <a:cs typeface="+mn-cs"/>
              </a:rPr>
              <a:t>siguranță</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mai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este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nevoie</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atenție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și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studii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termen</a:t>
            </a:r>
            <a:r>
              <a:rPr lang="en-US" sz="1200" kern="1200" dirty="0">
                <a:solidFill>
                  <a:schemeClr val="tx1"/>
                </a:solidFill>
                <a:effectLst/>
                <a:latin typeface="+mn-lt"/>
                <a:ea typeface="+mn-ea"/>
                <a:cs typeface="+mn-cs"/>
              </a:rPr>
              <a:t> lung </a:t>
            </a:r>
            <a:r>
              <a:rPr lang="en-US" sz="1200" kern="1200" dirty="0" err="1">
                <a:solidFill>
                  <a:schemeClr val="tx1"/>
                </a:solidFill>
                <a:effectLst/>
                <a:latin typeface="+mn-lt"/>
                <a:ea typeface="+mn-ea"/>
                <a:cs typeface="+mn-cs"/>
              </a:rPr>
              <a:t>pentru</a:t>
            </a:r>
            <a:r>
              <a:rPr lang="en-US" sz="1200" kern="1200" dirty="0">
                <a:solidFill>
                  <a:schemeClr val="tx1"/>
                </a:solidFill>
                <a:effectLst/>
                <a:latin typeface="+mn-lt"/>
                <a:ea typeface="+mn-ea"/>
                <a:cs typeface="+mn-cs"/>
              </a:rPr>
              <a:t> a </a:t>
            </a:r>
            <a:r>
              <a:rPr lang="en-US" sz="1200" kern="1200" dirty="0" err="1">
                <a:solidFill>
                  <a:schemeClr val="tx1"/>
                </a:solidFill>
                <a:effectLst/>
                <a:latin typeface="+mn-lt"/>
                <a:ea typeface="+mn-ea"/>
                <a:cs typeface="+mn-cs"/>
              </a:rPr>
              <a:t>putea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avea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dovezi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concludente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asupra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diferiților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compuși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chimici</a:t>
            </a:r>
            <a:r>
              <a:rPr lang="en-US" sz="1200" kern="1200" dirty="0">
                <a:solidFill>
                  <a:schemeClr val="tx1"/>
                </a:solidFill>
                <a:effectLst/>
                <a:latin typeface="+mn-lt"/>
                <a:ea typeface="+mn-ea"/>
                <a:cs typeface="+mn-cs"/>
              </a:rPr>
              <a:t>, ale </a:t>
            </a:r>
            <a:r>
              <a:rPr lang="en-US" sz="1200" kern="1200" dirty="0" err="1">
                <a:solidFill>
                  <a:schemeClr val="tx1"/>
                </a:solidFill>
                <a:effectLst/>
                <a:latin typeface="+mn-lt"/>
                <a:ea typeface="+mn-ea"/>
                <a:cs typeface="+mn-cs"/>
              </a:rPr>
              <a:t>diferitelor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arome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utilizate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în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dispozitivele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electronice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și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efectelor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acestora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asociate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expunerii</a:t>
            </a:r>
            <a:r>
              <a:rPr lang="en-US" sz="1200" kern="1200" dirty="0">
                <a:solidFill>
                  <a:schemeClr val="tx1"/>
                </a:solidFill>
                <a:effectLst/>
                <a:latin typeface="+mn-lt"/>
                <a:ea typeface="+mn-ea"/>
                <a:cs typeface="+mn-cs"/>
              </a:rPr>
              <a:t> active </a:t>
            </a:r>
            <a:r>
              <a:rPr lang="en-US" sz="1200" kern="1200" dirty="0" err="1">
                <a:solidFill>
                  <a:schemeClr val="tx1"/>
                </a:solidFill>
                <a:effectLst/>
                <a:latin typeface="+mn-lt"/>
                <a:ea typeface="+mn-ea"/>
                <a:cs typeface="+mn-cs"/>
              </a:rPr>
              <a:t>și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pasive</a:t>
            </a:r>
            <a:r>
              <a:rPr lang="en-US" sz="1200" kern="1200" dirty="0">
                <a:solidFill>
                  <a:schemeClr val="tx1"/>
                </a:solidFill>
                <a:effectLst/>
                <a:latin typeface="+mn-lt"/>
                <a:ea typeface="+mn-ea"/>
                <a:cs typeface="+mn-cs"/>
              </a:rPr>
              <a:t>.</a:t>
            </a:r>
            <a:r>
              <a:rPr lang="ro-RO" sz="1200" kern="1200" dirty="0">
                <a:solidFill>
                  <a:schemeClr val="tx1"/>
                </a:solidFill>
                <a:effectLst/>
                <a:latin typeface="+mn-lt"/>
                <a:ea typeface="+mn-ea"/>
                <a:cs typeface="+mn-cs"/>
              </a:rPr>
              <a:t> (Seiler-Ramadas R, 2021 Oct)</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Un alt </a:t>
            </a:r>
            <a:r>
              <a:rPr lang="en-US" sz="1200" kern="1200" dirty="0" err="1">
                <a:solidFill>
                  <a:schemeClr val="tx1"/>
                </a:solidFill>
                <a:effectLst/>
                <a:latin typeface="+mn-lt"/>
                <a:ea typeface="+mn-ea"/>
                <a:cs typeface="+mn-cs"/>
              </a:rPr>
              <a:t>studiu</a:t>
            </a:r>
            <a:r>
              <a:rPr lang="en-US" sz="1200" kern="1200" dirty="0">
                <a:solidFill>
                  <a:schemeClr val="tx1"/>
                </a:solidFill>
                <a:effectLst/>
                <a:latin typeface="+mn-lt"/>
                <a:ea typeface="+mn-ea"/>
                <a:cs typeface="+mn-cs"/>
              </a:rPr>
              <a:t> de tip review </a:t>
            </a:r>
            <a:r>
              <a:rPr lang="en-US" sz="1200" kern="1200" dirty="0" err="1">
                <a:solidFill>
                  <a:schemeClr val="tx1"/>
                </a:solidFill>
                <a:effectLst/>
                <a:latin typeface="+mn-lt"/>
                <a:ea typeface="+mn-ea"/>
                <a:cs typeface="+mn-cs"/>
              </a:rPr>
              <a:t>realizat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în</a:t>
            </a:r>
            <a:r>
              <a:rPr lang="en-US" sz="1200" kern="1200" dirty="0">
                <a:solidFill>
                  <a:schemeClr val="tx1"/>
                </a:solidFill>
                <a:effectLst/>
                <a:latin typeface="+mn-lt"/>
                <a:ea typeface="+mn-ea"/>
                <a:cs typeface="+mn-cs"/>
              </a:rPr>
              <a:t> 2022 de Coral </a:t>
            </a:r>
            <a:r>
              <a:rPr lang="en-US" sz="1200" kern="1200" dirty="0" err="1">
                <a:solidFill>
                  <a:schemeClr val="tx1"/>
                </a:solidFill>
                <a:effectLst/>
                <a:latin typeface="+mn-lt"/>
                <a:ea typeface="+mn-ea"/>
                <a:cs typeface="+mn-cs"/>
              </a:rPr>
              <a:t>Giovacchini</a:t>
            </a:r>
            <a:r>
              <a:rPr lang="en-US" sz="1200" kern="1200" dirty="0">
                <a:solidFill>
                  <a:schemeClr val="tx1"/>
                </a:solidFill>
                <a:effectLst/>
                <a:latin typeface="+mn-lt"/>
                <a:ea typeface="+mn-ea"/>
                <a:cs typeface="+mn-cs"/>
              </a:rPr>
              <a:t> et all </a:t>
            </a:r>
            <a:r>
              <a:rPr lang="en-US" sz="1200" kern="1200" dirty="0" err="1">
                <a:solidFill>
                  <a:schemeClr val="tx1"/>
                </a:solidFill>
                <a:effectLst/>
                <a:latin typeface="+mn-lt"/>
                <a:ea typeface="+mn-ea"/>
                <a:cs typeface="+mn-cs"/>
              </a:rPr>
              <a:t>semnala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că</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efectele</a:t>
            </a:r>
            <a:r>
              <a:rPr lang="en-US" sz="1200" kern="1200" dirty="0">
                <a:solidFill>
                  <a:schemeClr val="tx1"/>
                </a:solidFill>
                <a:effectLst/>
                <a:latin typeface="+mn-lt"/>
                <a:ea typeface="+mn-ea"/>
                <a:cs typeface="+mn-cs"/>
              </a:rPr>
              <a:t> negative ale </a:t>
            </a:r>
            <a:r>
              <a:rPr lang="en-US" sz="1200" kern="1200" dirty="0" err="1">
                <a:solidFill>
                  <a:schemeClr val="tx1"/>
                </a:solidFill>
                <a:effectLst/>
                <a:latin typeface="+mn-lt"/>
                <a:ea typeface="+mn-ea"/>
                <a:cs typeface="+mn-cs"/>
              </a:rPr>
              <a:t>țigărilor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electronice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depășesc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orice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potențial</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beneficiu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putea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avea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acestea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în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comparație</a:t>
            </a:r>
            <a:r>
              <a:rPr lang="en-US" sz="1200" kern="1200" dirty="0">
                <a:solidFill>
                  <a:schemeClr val="tx1"/>
                </a:solidFill>
                <a:effectLst/>
                <a:latin typeface="+mn-lt"/>
                <a:ea typeface="+mn-ea"/>
                <a:cs typeface="+mn-cs"/>
              </a:rPr>
              <a:t> cu </a:t>
            </a:r>
            <a:r>
              <a:rPr lang="en-US" sz="1200" kern="1200" dirty="0" err="1">
                <a:solidFill>
                  <a:schemeClr val="tx1"/>
                </a:solidFill>
                <a:effectLst/>
                <a:latin typeface="+mn-lt"/>
                <a:ea typeface="+mn-ea"/>
                <a:cs typeface="+mn-cs"/>
              </a:rPr>
              <a:t>țigările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convenționale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atât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prin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faptul</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că</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acestea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prezintă</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riscuri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termen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scurt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mai</a:t>
            </a:r>
            <a:r>
              <a:rPr lang="en-US" sz="1200" kern="1200" dirty="0">
                <a:solidFill>
                  <a:schemeClr val="tx1"/>
                </a:solidFill>
                <a:effectLst/>
                <a:latin typeface="+mn-lt"/>
                <a:ea typeface="+mn-ea"/>
                <a:cs typeface="+mn-cs"/>
              </a:rPr>
              <a:t> ales </a:t>
            </a:r>
            <a:r>
              <a:rPr lang="en-US" sz="1200" kern="1200" dirty="0" err="1">
                <a:solidFill>
                  <a:schemeClr val="tx1"/>
                </a:solidFill>
                <a:effectLst/>
                <a:latin typeface="+mn-lt"/>
                <a:ea typeface="+mn-ea"/>
                <a:cs typeface="+mn-cs"/>
              </a:rPr>
              <a:t>în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ceea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privește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sănătatea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pulmonară</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cât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și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potențialului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efect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asupra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sănătății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publice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dat</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adoptarea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fumatului</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țigări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electronice</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către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noi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generații</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consumatori</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tutun</a:t>
            </a:r>
            <a:r>
              <a:rPr lang="en-US" sz="1200" kern="1200" dirty="0">
                <a:solidFill>
                  <a:schemeClr val="tx1"/>
                </a:solidFill>
                <a:effectLst/>
                <a:latin typeface="+mn-lt"/>
                <a:ea typeface="+mn-ea"/>
                <a:cs typeface="+mn-cs"/>
              </a:rPr>
              <a:t>.</a:t>
            </a:r>
            <a:r>
              <a:rPr lang="ro-RO" sz="1200" kern="1200" dirty="0">
                <a:solidFill>
                  <a:schemeClr val="tx1"/>
                </a:solidFill>
                <a:effectLst/>
                <a:latin typeface="+mn-lt"/>
                <a:ea typeface="+mn-ea"/>
                <a:cs typeface="+mn-cs"/>
              </a:rPr>
              <a:t> (Giovacchini CX, 2022 Nov)</a:t>
            </a:r>
            <a:endParaRPr lang="en-US" sz="1200" kern="120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Vapatul</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în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rândul</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adolescenților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și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tinerilor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reprezintă</a:t>
            </a:r>
            <a:r>
              <a:rPr lang="en-US" sz="1200" kern="1200" dirty="0">
                <a:solidFill>
                  <a:schemeClr val="tx1"/>
                </a:solidFill>
                <a:effectLst/>
                <a:latin typeface="+mn-lt"/>
                <a:ea typeface="+mn-ea"/>
                <a:cs typeface="+mn-cs"/>
              </a:rPr>
              <a:t> o </a:t>
            </a:r>
            <a:r>
              <a:rPr lang="en-US" sz="1200" kern="1200" dirty="0" err="1">
                <a:solidFill>
                  <a:schemeClr val="tx1"/>
                </a:solidFill>
                <a:effectLst/>
                <a:latin typeface="+mn-lt"/>
                <a:ea typeface="+mn-ea"/>
                <a:cs typeface="+mn-cs"/>
              </a:rPr>
              <a:t>îngrijorare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legitimă</a:t>
            </a:r>
            <a:r>
              <a:rPr lang="en-US" sz="1200" kern="1200" dirty="0">
                <a:solidFill>
                  <a:schemeClr val="tx1"/>
                </a:solidFill>
                <a:effectLst/>
                <a:latin typeface="+mn-lt"/>
                <a:ea typeface="+mn-ea"/>
                <a:cs typeface="+mn-cs"/>
              </a:rPr>
              <a:t> a </a:t>
            </a:r>
            <a:r>
              <a:rPr lang="en-US" sz="1200" kern="1200" dirty="0" err="1">
                <a:solidFill>
                  <a:schemeClr val="tx1"/>
                </a:solidFill>
                <a:effectLst/>
                <a:latin typeface="+mn-lt"/>
                <a:ea typeface="+mn-ea"/>
                <a:cs typeface="+mn-cs"/>
              </a:rPr>
              <a:t>medicilor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în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ceea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privește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riscul</a:t>
            </a:r>
            <a:r>
              <a:rPr lang="en-US" sz="1200" kern="1200" dirty="0">
                <a:solidFill>
                  <a:schemeClr val="tx1"/>
                </a:solidFill>
                <a:effectLst/>
                <a:latin typeface="+mn-lt"/>
                <a:ea typeface="+mn-ea"/>
                <a:cs typeface="+mn-cs"/>
              </a:rPr>
              <a:t> ca </a:t>
            </a:r>
            <a:r>
              <a:rPr lang="en-US" sz="1200" kern="1200" dirty="0" err="1">
                <a:solidFill>
                  <a:schemeClr val="tx1"/>
                </a:solidFill>
                <a:effectLst/>
                <a:latin typeface="+mn-lt"/>
                <a:ea typeface="+mn-ea"/>
                <a:cs typeface="+mn-cs"/>
              </a:rPr>
              <a:t>aceștia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să</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devină</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dependenți</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tutun</a:t>
            </a:r>
            <a:r>
              <a:rPr lang="en-US" sz="1200" kern="1200" dirty="0">
                <a:solidFill>
                  <a:schemeClr val="tx1"/>
                </a:solidFill>
                <a:effectLst/>
                <a:latin typeface="+mn-lt"/>
                <a:ea typeface="+mn-ea"/>
                <a:cs typeface="+mn-cs"/>
              </a:rPr>
              <a:t> la </a:t>
            </a:r>
            <a:r>
              <a:rPr lang="en-US" sz="1200" kern="1200" dirty="0" err="1">
                <a:solidFill>
                  <a:schemeClr val="tx1"/>
                </a:solidFill>
                <a:effectLst/>
                <a:latin typeface="+mn-lt"/>
                <a:ea typeface="+mn-ea"/>
                <a:cs typeface="+mn-cs"/>
              </a:rPr>
              <a:t>vârste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mici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și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efectele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adeverse</a:t>
            </a:r>
            <a:r>
              <a:rPr lang="en-US" sz="1200" kern="1200" dirty="0">
                <a:solidFill>
                  <a:schemeClr val="tx1"/>
                </a:solidFill>
                <a:effectLst/>
                <a:latin typeface="+mn-lt"/>
                <a:ea typeface="+mn-ea"/>
                <a:cs typeface="+mn-cs"/>
              </a:rPr>
              <a:t> ale </a:t>
            </a:r>
            <a:r>
              <a:rPr lang="en-US" sz="1200" kern="1200" dirty="0" err="1">
                <a:solidFill>
                  <a:schemeClr val="tx1"/>
                </a:solidFill>
                <a:effectLst/>
                <a:latin typeface="+mn-lt"/>
                <a:ea typeface="+mn-ea"/>
                <a:cs typeface="+mn-cs"/>
              </a:rPr>
              <a:t>țigărilor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electronice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asupra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sistemului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lor</a:t>
            </a:r>
            <a:r>
              <a:rPr lang="en-US" sz="1200" kern="1200" dirty="0">
                <a:solidFill>
                  <a:schemeClr val="tx1"/>
                </a:solidFill>
                <a:effectLst/>
                <a:latin typeface="+mn-lt"/>
                <a:ea typeface="+mn-ea"/>
                <a:cs typeface="+mn-cs"/>
              </a:rPr>
              <a:t> respirator </a:t>
            </a:r>
            <a:r>
              <a:rPr lang="en-US" sz="1200" kern="1200" dirty="0" err="1">
                <a:solidFill>
                  <a:schemeClr val="tx1"/>
                </a:solidFill>
                <a:effectLst/>
                <a:latin typeface="+mn-lt"/>
                <a:ea typeface="+mn-ea"/>
                <a:cs typeface="+mn-cs"/>
              </a:rPr>
              <a:t>aflat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încă</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în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dezvoltare</a:t>
            </a:r>
            <a:r>
              <a:rPr lang="en-US" sz="1200" kern="1200" dirty="0">
                <a:solidFill>
                  <a:schemeClr val="tx1"/>
                </a:solidFill>
                <a:effectLst/>
                <a:latin typeface="+mn-lt"/>
                <a:ea typeface="+mn-ea"/>
                <a:cs typeface="+mn-cs"/>
              </a:rPr>
              <a:t>. </a:t>
            </a:r>
            <a:r>
              <a:rPr lang="ro-RO" sz="1200" kern="1200" dirty="0">
                <a:solidFill>
                  <a:schemeClr val="tx1"/>
                </a:solidFill>
                <a:effectLst/>
                <a:latin typeface="+mn-lt"/>
                <a:ea typeface="+mn-ea"/>
                <a:cs typeface="+mn-cs"/>
              </a:rPr>
              <a:t>(Riccardo Polosa, 2022 November)</a:t>
            </a:r>
            <a:endParaRPr lang="en-US" sz="1200" kern="120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Țigările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electronice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dau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depedență</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sunt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dăunătoare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pentru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sănătate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și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trebui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să</a:t>
            </a:r>
            <a:r>
              <a:rPr lang="en-US" sz="1200" kern="1200" dirty="0">
                <a:solidFill>
                  <a:schemeClr val="tx1"/>
                </a:solidFill>
                <a:effectLst/>
                <a:latin typeface="+mn-lt"/>
                <a:ea typeface="+mn-ea"/>
                <a:cs typeface="+mn-cs"/>
              </a:rPr>
              <a:t> fi </a:t>
            </a:r>
            <a:r>
              <a:rPr lang="en-US" sz="1200" kern="1200" dirty="0" err="1">
                <a:solidFill>
                  <a:schemeClr val="tx1"/>
                </a:solidFill>
                <a:effectLst/>
                <a:latin typeface="+mn-lt"/>
                <a:ea typeface="+mn-ea"/>
                <a:cs typeface="+mn-cs"/>
              </a:rPr>
              <a:t>reglementate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pentru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protejarea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sănătății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publice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Copiii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și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adolescenții</a:t>
            </a:r>
            <a:r>
              <a:rPr lang="en-US" sz="1200" kern="1200" dirty="0">
                <a:solidFill>
                  <a:schemeClr val="tx1"/>
                </a:solidFill>
                <a:effectLst/>
                <a:latin typeface="+mn-lt"/>
                <a:ea typeface="+mn-ea"/>
                <a:cs typeface="+mn-cs"/>
              </a:rPr>
              <a:t> care </a:t>
            </a:r>
            <a:r>
              <a:rPr lang="en-US" sz="1200" kern="1200" dirty="0" err="1">
                <a:solidFill>
                  <a:schemeClr val="tx1"/>
                </a:solidFill>
                <a:effectLst/>
                <a:latin typeface="+mn-lt"/>
                <a:ea typeface="+mn-ea"/>
                <a:cs typeface="+mn-cs"/>
              </a:rPr>
              <a:t>utilizează</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țigările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electronice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își</a:t>
            </a:r>
            <a:r>
              <a:rPr lang="en-US" sz="1200" kern="1200" dirty="0">
                <a:solidFill>
                  <a:schemeClr val="tx1"/>
                </a:solidFill>
                <a:effectLst/>
                <a:latin typeface="+mn-lt"/>
                <a:ea typeface="+mn-ea"/>
                <a:cs typeface="+mn-cs"/>
              </a:rPr>
              <a:t> pot </a:t>
            </a:r>
            <a:r>
              <a:rPr lang="en-US" sz="1200" kern="1200" dirty="0" err="1">
                <a:solidFill>
                  <a:schemeClr val="tx1"/>
                </a:solidFill>
                <a:effectLst/>
                <a:latin typeface="+mn-lt"/>
                <a:ea typeface="+mn-ea"/>
                <a:cs typeface="+mn-cs"/>
              </a:rPr>
              <a:t>dubla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riscul</a:t>
            </a:r>
            <a:r>
              <a:rPr lang="en-US" sz="1200" kern="1200" dirty="0">
                <a:solidFill>
                  <a:schemeClr val="tx1"/>
                </a:solidFill>
                <a:effectLst/>
                <a:latin typeface="+mn-lt"/>
                <a:ea typeface="+mn-ea"/>
                <a:cs typeface="+mn-cs"/>
              </a:rPr>
              <a:t> de a </a:t>
            </a:r>
            <a:r>
              <a:rPr lang="en-US" sz="1200" kern="1200" dirty="0" err="1">
                <a:solidFill>
                  <a:schemeClr val="tx1"/>
                </a:solidFill>
                <a:effectLst/>
                <a:latin typeface="+mn-lt"/>
                <a:ea typeface="+mn-ea"/>
                <a:cs typeface="+mn-cs"/>
              </a:rPr>
              <a:t>fuma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țigări</a:t>
            </a:r>
            <a:r>
              <a:rPr lang="en-US" sz="1200" kern="1200" dirty="0">
                <a:solidFill>
                  <a:schemeClr val="tx1"/>
                </a:solidFill>
                <a:effectLst/>
                <a:latin typeface="+mn-lt"/>
                <a:ea typeface="+mn-ea"/>
                <a:cs typeface="+mn-cs"/>
              </a:rPr>
              <a:t>. </a:t>
            </a:r>
            <a:r>
              <a:rPr lang="ro-RO" sz="1200" kern="1200" dirty="0">
                <a:solidFill>
                  <a:schemeClr val="tx1"/>
                </a:solidFill>
                <a:effectLst/>
                <a:latin typeface="+mn-lt"/>
                <a:ea typeface="+mn-ea"/>
                <a:cs typeface="+mn-cs"/>
              </a:rPr>
              <a:t>(World Health Organization, 2021 July)</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7EEBBD1-9222-4AAF-AB64-478B17B26EC8}" type="slidenum">
              <a:rPr lang="en-US" smtClean="0"/>
              <a:t>9</a:t>
            </a:fld>
            <a:endParaRPr lang="en-US"/>
          </a:p>
        </p:txBody>
      </p:sp>
    </p:spTree>
    <p:extLst>
      <p:ext uri="{BB962C8B-B14F-4D97-AF65-F5344CB8AC3E}">
        <p14:creationId xmlns:p14="http://schemas.microsoft.com/office/powerpoint/2010/main" val="42398703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a:solidFill>
                  <a:schemeClr val="tx1"/>
                </a:solidFill>
                <a:effectLst/>
                <a:latin typeface="+mn-lt"/>
                <a:ea typeface="+mn-ea"/>
                <a:cs typeface="+mn-cs"/>
              </a:rPr>
              <a:t>În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ultimii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ani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utilizarea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scară</a:t>
            </a:r>
            <a:r>
              <a:rPr lang="en-US" sz="1200" kern="1200" dirty="0">
                <a:solidFill>
                  <a:schemeClr val="tx1"/>
                </a:solidFill>
                <a:effectLst/>
                <a:latin typeface="+mn-lt"/>
                <a:ea typeface="+mn-ea"/>
                <a:cs typeface="+mn-cs"/>
              </a:rPr>
              <a:t> din </a:t>
            </a:r>
            <a:r>
              <a:rPr lang="en-US" sz="1200" kern="1200" dirty="0" err="1">
                <a:solidFill>
                  <a:schemeClr val="tx1"/>
                </a:solidFill>
                <a:effectLst/>
                <a:latin typeface="+mn-lt"/>
                <a:ea typeface="+mn-ea"/>
                <a:cs typeface="+mn-cs"/>
              </a:rPr>
              <a:t>ce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în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mai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largă</a:t>
            </a:r>
            <a:r>
              <a:rPr lang="en-US" sz="1200" kern="1200" dirty="0">
                <a:solidFill>
                  <a:schemeClr val="tx1"/>
                </a:solidFill>
                <a:effectLst/>
                <a:latin typeface="+mn-lt"/>
                <a:ea typeface="+mn-ea"/>
                <a:cs typeface="+mn-cs"/>
              </a:rPr>
              <a:t> a </a:t>
            </a:r>
            <a:r>
              <a:rPr lang="en-US" sz="1200" kern="1200" dirty="0" err="1">
                <a:solidFill>
                  <a:schemeClr val="tx1"/>
                </a:solidFill>
                <a:effectLst/>
                <a:latin typeface="+mn-lt"/>
                <a:ea typeface="+mn-ea"/>
                <a:cs typeface="+mn-cs"/>
              </a:rPr>
              <a:t>țigărilor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electronice</a:t>
            </a:r>
            <a:r>
              <a:rPr lang="en-US" sz="1200" kern="1200" dirty="0">
                <a:solidFill>
                  <a:schemeClr val="tx1"/>
                </a:solidFill>
                <a:effectLst/>
                <a:latin typeface="+mn-lt"/>
                <a:ea typeface="+mn-ea"/>
                <a:cs typeface="+mn-cs"/>
              </a:rPr>
              <a:t> duce la </a:t>
            </a:r>
            <a:r>
              <a:rPr lang="en-US" sz="1200" kern="1200" dirty="0" err="1">
                <a:solidFill>
                  <a:schemeClr val="tx1"/>
                </a:solidFill>
                <a:effectLst/>
                <a:latin typeface="+mn-lt"/>
                <a:ea typeface="+mn-ea"/>
                <a:cs typeface="+mn-cs"/>
              </a:rPr>
              <a:t>îngrijorări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privind</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efectele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pe</a:t>
            </a:r>
            <a:r>
              <a:rPr lang="en-US" sz="1200" kern="1200" dirty="0">
                <a:solidFill>
                  <a:schemeClr val="tx1"/>
                </a:solidFill>
                <a:effectLst/>
                <a:latin typeface="+mn-lt"/>
                <a:ea typeface="+mn-ea"/>
                <a:cs typeface="+mn-cs"/>
              </a:rPr>
              <a:t> care le </a:t>
            </a:r>
            <a:r>
              <a:rPr lang="en-US" sz="1200" kern="1200" dirty="0" err="1">
                <a:solidFill>
                  <a:schemeClr val="tx1"/>
                </a:solidFill>
                <a:effectLst/>
                <a:latin typeface="+mn-lt"/>
                <a:ea typeface="+mn-ea"/>
                <a:cs typeface="+mn-cs"/>
              </a:rPr>
              <a:t>poate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avea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asupra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sănătății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individuale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și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asupra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sănătății</a:t>
            </a:r>
            <a:r>
              <a:rPr lang="en-US" sz="1200" kern="1200" dirty="0">
                <a:solidFill>
                  <a:schemeClr val="tx1"/>
                </a:solidFill>
                <a:effectLst/>
                <a:latin typeface="+mn-lt"/>
                <a:ea typeface="+mn-ea"/>
                <a:cs typeface="+mn-cs"/>
              </a:rPr>
              <a:t> la </a:t>
            </a:r>
            <a:r>
              <a:rPr lang="en-US" sz="1200" kern="1200" dirty="0" err="1">
                <a:solidFill>
                  <a:schemeClr val="tx1"/>
                </a:solidFill>
                <a:effectLst/>
                <a:latin typeface="+mn-lt"/>
                <a:ea typeface="+mn-ea"/>
                <a:cs typeface="+mn-cs"/>
              </a:rPr>
              <a:t>nivel</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populational</a:t>
            </a:r>
            <a:r>
              <a:rPr lang="en-US" sz="1200" kern="1200" dirty="0">
                <a:solidFill>
                  <a:schemeClr val="tx1"/>
                </a:solidFill>
                <a:effectLst/>
                <a:latin typeface="+mn-lt"/>
                <a:ea typeface="+mn-ea"/>
                <a:cs typeface="+mn-cs"/>
              </a:rPr>
              <a:t>.</a:t>
            </a:r>
          </a:p>
          <a:p>
            <a:r>
              <a:rPr lang="en-US" sz="1200" kern="1200" dirty="0" err="1">
                <a:solidFill>
                  <a:schemeClr val="tx1"/>
                </a:solidFill>
                <a:effectLst/>
                <a:latin typeface="+mn-lt"/>
                <a:ea typeface="+mn-ea"/>
                <a:cs typeface="+mn-cs"/>
              </a:rPr>
              <a:t>Țigările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electronice</a:t>
            </a:r>
            <a:r>
              <a:rPr lang="en-US" sz="1200" kern="1200" dirty="0">
                <a:solidFill>
                  <a:schemeClr val="tx1"/>
                </a:solidFill>
                <a:effectLst/>
                <a:latin typeface="+mn-lt"/>
                <a:ea typeface="+mn-ea"/>
                <a:cs typeface="+mn-cs"/>
              </a:rPr>
              <a:t> (e-</a:t>
            </a:r>
            <a:r>
              <a:rPr lang="en-US" sz="1200" kern="1200" dirty="0" err="1">
                <a:solidFill>
                  <a:schemeClr val="tx1"/>
                </a:solidFill>
                <a:effectLst/>
                <a:latin typeface="+mn-lt"/>
                <a:ea typeface="+mn-ea"/>
                <a:cs typeface="+mn-cs"/>
              </a:rPr>
              <a:t>țigări</a:t>
            </a:r>
            <a:r>
              <a:rPr lang="en-US" sz="1200" kern="1200" dirty="0">
                <a:solidFill>
                  <a:schemeClr val="tx1"/>
                </a:solidFill>
                <a:effectLst/>
                <a:latin typeface="+mn-lt"/>
                <a:ea typeface="+mn-ea"/>
                <a:cs typeface="+mn-cs"/>
              </a:rPr>
              <a:t>, ENDS- electronic nicotine delivery systems) </a:t>
            </a:r>
            <a:r>
              <a:rPr lang="en-US" sz="1200" kern="1200" dirty="0" err="1">
                <a:solidFill>
                  <a:schemeClr val="tx1"/>
                </a:solidFill>
                <a:effectLst/>
                <a:latin typeface="+mn-lt"/>
                <a:ea typeface="+mn-ea"/>
                <a:cs typeface="+mn-cs"/>
              </a:rPr>
              <a:t>sunt</a:t>
            </a:r>
            <a:r>
              <a:rPr lang="en-US" sz="1200" kern="1200" dirty="0">
                <a:solidFill>
                  <a:schemeClr val="tx1"/>
                </a:solidFill>
                <a:effectLst/>
                <a:latin typeface="+mn-lt"/>
                <a:ea typeface="+mn-ea"/>
                <a:cs typeface="+mn-cs"/>
              </a:rPr>
              <a:t> dispositive </a:t>
            </a:r>
            <a:r>
              <a:rPr lang="en-US" sz="1200" kern="1200" dirty="0" err="1">
                <a:solidFill>
                  <a:schemeClr val="tx1"/>
                </a:solidFill>
                <a:effectLst/>
                <a:latin typeface="+mn-lt"/>
                <a:ea typeface="+mn-ea"/>
                <a:cs typeface="+mn-cs"/>
              </a:rPr>
              <a:t>electronice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caure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utilizează</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baterii</a:t>
            </a:r>
            <a:r>
              <a:rPr lang="en-US" sz="1200" kern="1200" dirty="0">
                <a:solidFill>
                  <a:schemeClr val="tx1"/>
                </a:solidFill>
                <a:effectLst/>
                <a:latin typeface="+mn-lt"/>
                <a:ea typeface="+mn-ea"/>
                <a:cs typeface="+mn-cs"/>
              </a:rPr>
              <a:t> care </a:t>
            </a:r>
            <a:r>
              <a:rPr lang="en-US" sz="1200" kern="1200" dirty="0" err="1">
                <a:solidFill>
                  <a:schemeClr val="tx1"/>
                </a:solidFill>
                <a:effectLst/>
                <a:latin typeface="+mn-lt"/>
                <a:ea typeface="+mn-ea"/>
                <a:cs typeface="+mn-cs"/>
              </a:rPr>
              <a:t>conțin</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obicei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soluții</a:t>
            </a:r>
            <a:r>
              <a:rPr lang="en-US" sz="1200" kern="1200" dirty="0">
                <a:solidFill>
                  <a:schemeClr val="tx1"/>
                </a:solidFill>
                <a:effectLst/>
                <a:latin typeface="+mn-lt"/>
                <a:ea typeface="+mn-ea"/>
                <a:cs typeface="+mn-cs"/>
              </a:rPr>
              <a:t> cu glycerol </a:t>
            </a:r>
            <a:r>
              <a:rPr lang="en-US" sz="1200" kern="1200" dirty="0" err="1">
                <a:solidFill>
                  <a:schemeClr val="tx1"/>
                </a:solidFill>
                <a:effectLst/>
                <a:latin typeface="+mn-lt"/>
                <a:ea typeface="+mn-ea"/>
                <a:cs typeface="+mn-cs"/>
              </a:rPr>
              <a:t>și</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sau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propilen</a:t>
            </a:r>
            <a:r>
              <a:rPr lang="en-US" sz="1200" kern="1200" dirty="0">
                <a:solidFill>
                  <a:schemeClr val="tx1"/>
                </a:solidFill>
                <a:effectLst/>
                <a:latin typeface="+mn-lt"/>
                <a:ea typeface="+mn-ea"/>
                <a:cs typeface="+mn-cs"/>
              </a:rPr>
              <a:t> glycol </a:t>
            </a:r>
            <a:r>
              <a:rPr lang="en-US" sz="1200" kern="1200" dirty="0" err="1">
                <a:solidFill>
                  <a:schemeClr val="tx1"/>
                </a:solidFill>
                <a:effectLst/>
                <a:latin typeface="+mn-lt"/>
                <a:ea typeface="+mn-ea"/>
                <a:cs typeface="+mn-cs"/>
              </a:rPr>
              <a:t>și</a:t>
            </a:r>
            <a:r>
              <a:rPr lang="en-US" sz="1200" kern="1200" dirty="0">
                <a:solidFill>
                  <a:schemeClr val="tx1"/>
                </a:solidFill>
                <a:effectLst/>
                <a:latin typeface="+mn-lt"/>
                <a:ea typeface="+mn-ea"/>
                <a:cs typeface="+mn-cs"/>
              </a:rPr>
              <a:t> un </a:t>
            </a:r>
            <a:r>
              <a:rPr lang="en-US" sz="1200" kern="1200" dirty="0" err="1">
                <a:solidFill>
                  <a:schemeClr val="tx1"/>
                </a:solidFill>
                <a:effectLst/>
                <a:latin typeface="+mn-lt"/>
                <a:ea typeface="+mn-ea"/>
                <a:cs typeface="+mn-cs"/>
              </a:rPr>
              <a:t>conținut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variabil</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nicotină</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cunoscut</a:t>
            </a:r>
            <a:r>
              <a:rPr lang="en-US" sz="1200" kern="1200" dirty="0">
                <a:solidFill>
                  <a:schemeClr val="tx1"/>
                </a:solidFill>
                <a:effectLst/>
                <a:latin typeface="+mn-lt"/>
                <a:ea typeface="+mn-ea"/>
                <a:cs typeface="+mn-cs"/>
              </a:rPr>
              <a:t> ca e-</a:t>
            </a:r>
            <a:r>
              <a:rPr lang="en-US" sz="1200" kern="1200" dirty="0" err="1">
                <a:solidFill>
                  <a:schemeClr val="tx1"/>
                </a:solidFill>
                <a:effectLst/>
                <a:latin typeface="+mn-lt"/>
                <a:ea typeface="+mn-ea"/>
                <a:cs typeface="+mn-cs"/>
              </a:rPr>
              <a:t>lichid</a:t>
            </a:r>
            <a:r>
              <a:rPr lang="en-US" sz="1200" kern="1200" dirty="0">
                <a:solidFill>
                  <a:schemeClr val="tx1"/>
                </a:solidFill>
                <a:effectLst/>
                <a:latin typeface="+mn-lt"/>
                <a:ea typeface="+mn-ea"/>
                <a:cs typeface="+mn-cs"/>
              </a:rPr>
              <a:t>.</a:t>
            </a:r>
            <a:r>
              <a:rPr lang="ro-RO" sz="1200" kern="1200" dirty="0">
                <a:solidFill>
                  <a:schemeClr val="tx1"/>
                </a:solidFill>
                <a:effectLst/>
                <a:latin typeface="+mn-lt"/>
                <a:ea typeface="+mn-ea"/>
                <a:cs typeface="+mn-cs"/>
              </a:rPr>
              <a:t> (Giovacchini CX, 2022 Nov)</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Utilizatorul</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inhalează</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aerosoli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generați</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încălzirea</a:t>
            </a:r>
            <a:r>
              <a:rPr lang="en-US" sz="1200" kern="1200" dirty="0">
                <a:solidFill>
                  <a:schemeClr val="tx1"/>
                </a:solidFill>
                <a:effectLst/>
                <a:latin typeface="+mn-lt"/>
                <a:ea typeface="+mn-ea"/>
                <a:cs typeface="+mn-cs"/>
              </a:rPr>
              <a:t> e-</a:t>
            </a:r>
            <a:r>
              <a:rPr lang="en-US" sz="1200" kern="1200" dirty="0" err="1">
                <a:solidFill>
                  <a:schemeClr val="tx1"/>
                </a:solidFill>
                <a:effectLst/>
                <a:latin typeface="+mn-lt"/>
                <a:ea typeface="+mn-ea"/>
                <a:cs typeface="+mn-cs"/>
              </a:rPr>
              <a:t>lichidului</a:t>
            </a:r>
            <a:r>
              <a:rPr lang="en-US" sz="1200" kern="1200" dirty="0">
                <a:solidFill>
                  <a:schemeClr val="tx1"/>
                </a:solidFill>
                <a:effectLst/>
                <a:latin typeface="+mn-lt"/>
                <a:ea typeface="+mn-ea"/>
                <a:cs typeface="+mn-cs"/>
              </a:rPr>
              <a:t>, process care </a:t>
            </a:r>
            <a:r>
              <a:rPr lang="en-US" sz="1200" kern="1200" dirty="0" err="1">
                <a:solidFill>
                  <a:schemeClr val="tx1"/>
                </a:solidFill>
                <a:effectLst/>
                <a:latin typeface="+mn-lt"/>
                <a:ea typeface="+mn-ea"/>
                <a:cs typeface="+mn-cs"/>
              </a:rPr>
              <a:t>este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cunoscut</a:t>
            </a:r>
            <a:r>
              <a:rPr lang="en-US" sz="1200" kern="1200" dirty="0">
                <a:solidFill>
                  <a:schemeClr val="tx1"/>
                </a:solidFill>
                <a:effectLst/>
                <a:latin typeface="+mn-lt"/>
                <a:ea typeface="+mn-ea"/>
                <a:cs typeface="+mn-cs"/>
              </a:rPr>
              <a:t> sub </a:t>
            </a:r>
            <a:r>
              <a:rPr lang="en-US" sz="1200" kern="1200" dirty="0" err="1">
                <a:solidFill>
                  <a:schemeClr val="tx1"/>
                </a:solidFill>
                <a:effectLst/>
                <a:latin typeface="+mn-lt"/>
                <a:ea typeface="+mn-ea"/>
                <a:cs typeface="+mn-cs"/>
              </a:rPr>
              <a:t>denumirea</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vapare</a:t>
            </a:r>
            <a:r>
              <a:rPr lang="en-US" sz="1200" kern="1200" dirty="0">
                <a:solidFill>
                  <a:schemeClr val="tx1"/>
                </a:solidFill>
                <a:effectLst/>
                <a:latin typeface="+mn-lt"/>
                <a:ea typeface="+mn-ea"/>
                <a:cs typeface="+mn-cs"/>
              </a:rPr>
              <a:t>” (vaping).</a:t>
            </a:r>
            <a:r>
              <a:rPr lang="ro-RO" sz="1200" kern="1200" dirty="0">
                <a:solidFill>
                  <a:schemeClr val="tx1"/>
                </a:solidFill>
                <a:effectLst/>
                <a:latin typeface="+mn-lt"/>
                <a:ea typeface="+mn-ea"/>
                <a:cs typeface="+mn-cs"/>
              </a:rPr>
              <a:t> (Riccardo Polosa, 2022 November)</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err="1">
                <a:solidFill>
                  <a:schemeClr val="tx1"/>
                </a:solidFill>
                <a:effectLst/>
                <a:latin typeface="+mn-lt"/>
                <a:ea typeface="+mn-ea"/>
                <a:cs typeface="+mn-cs"/>
              </a:rPr>
              <a:t>Deși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aceste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produse</a:t>
            </a:r>
            <a:r>
              <a:rPr lang="en-US" sz="1200" kern="1200" dirty="0">
                <a:solidFill>
                  <a:schemeClr val="tx1"/>
                </a:solidFill>
                <a:effectLst/>
                <a:latin typeface="+mn-lt"/>
                <a:ea typeface="+mn-ea"/>
                <a:cs typeface="+mn-cs"/>
              </a:rPr>
              <a:t> au </a:t>
            </a:r>
            <a:r>
              <a:rPr lang="en-US" sz="1200" kern="1200" dirty="0" err="1">
                <a:solidFill>
                  <a:schemeClr val="tx1"/>
                </a:solidFill>
                <a:effectLst/>
                <a:latin typeface="+mn-lt"/>
                <a:ea typeface="+mn-ea"/>
                <a:cs typeface="+mn-cs"/>
              </a:rPr>
              <a:t>fost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dezvoltate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inițial</a:t>
            </a:r>
            <a:r>
              <a:rPr lang="en-US" sz="1200" kern="1200" dirty="0">
                <a:solidFill>
                  <a:schemeClr val="tx1"/>
                </a:solidFill>
                <a:effectLst/>
                <a:latin typeface="+mn-lt"/>
                <a:ea typeface="+mn-ea"/>
                <a:cs typeface="+mn-cs"/>
              </a:rPr>
              <a:t> ca o </a:t>
            </a:r>
            <a:r>
              <a:rPr lang="en-US" sz="1200" kern="1200" dirty="0" err="1">
                <a:solidFill>
                  <a:schemeClr val="tx1"/>
                </a:solidFill>
                <a:effectLst/>
                <a:latin typeface="+mn-lt"/>
                <a:ea typeface="+mn-ea"/>
                <a:cs typeface="+mn-cs"/>
              </a:rPr>
              <a:t>soluție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alternativă</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mai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puțin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nocivă</a:t>
            </a:r>
            <a:r>
              <a:rPr lang="en-US" sz="1200" kern="1200" dirty="0">
                <a:solidFill>
                  <a:schemeClr val="tx1"/>
                </a:solidFill>
                <a:effectLst/>
                <a:latin typeface="+mn-lt"/>
                <a:ea typeface="+mn-ea"/>
                <a:cs typeface="+mn-cs"/>
              </a:rPr>
              <a:t> la </a:t>
            </a:r>
            <a:r>
              <a:rPr lang="en-US" sz="1200" kern="1200" dirty="0" err="1">
                <a:solidFill>
                  <a:schemeClr val="tx1"/>
                </a:solidFill>
                <a:effectLst/>
                <a:latin typeface="+mn-lt"/>
                <a:ea typeface="+mn-ea"/>
                <a:cs typeface="+mn-cs"/>
              </a:rPr>
              <a:t>produsele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calasice</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tutun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mai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mulți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factori</a:t>
            </a:r>
            <a:r>
              <a:rPr lang="en-US" sz="1200" kern="1200" dirty="0">
                <a:solidFill>
                  <a:schemeClr val="tx1"/>
                </a:solidFill>
                <a:effectLst/>
                <a:latin typeface="+mn-lt"/>
                <a:ea typeface="+mn-ea"/>
                <a:cs typeface="+mn-cs"/>
              </a:rPr>
              <a:t> au </a:t>
            </a:r>
            <a:r>
              <a:rPr lang="en-US" sz="1200" kern="1200" dirty="0" err="1">
                <a:solidFill>
                  <a:schemeClr val="tx1"/>
                </a:solidFill>
                <a:effectLst/>
                <a:latin typeface="+mn-lt"/>
                <a:ea typeface="+mn-ea"/>
                <a:cs typeface="+mn-cs"/>
              </a:rPr>
              <a:t>făcut</a:t>
            </a:r>
            <a:r>
              <a:rPr lang="en-US" sz="1200" kern="1200" dirty="0">
                <a:solidFill>
                  <a:schemeClr val="tx1"/>
                </a:solidFill>
                <a:effectLst/>
                <a:latin typeface="+mn-lt"/>
                <a:ea typeface="+mn-ea"/>
                <a:cs typeface="+mn-cs"/>
              </a:rPr>
              <a:t> ca </a:t>
            </a:r>
            <a:r>
              <a:rPr lang="en-US" sz="1200" kern="1200" dirty="0" err="1">
                <a:solidFill>
                  <a:schemeClr val="tx1"/>
                </a:solidFill>
                <a:effectLst/>
                <a:latin typeface="+mn-lt"/>
                <a:ea typeface="+mn-ea"/>
                <a:cs typeface="+mn-cs"/>
              </a:rPr>
              <a:t>aceste</a:t>
            </a:r>
            <a:r>
              <a:rPr lang="en-US" sz="1200" kern="1200" dirty="0">
                <a:solidFill>
                  <a:schemeClr val="tx1"/>
                </a:solidFill>
                <a:effectLst/>
                <a:latin typeface="+mn-lt"/>
                <a:ea typeface="+mn-ea"/>
                <a:cs typeface="+mn-cs"/>
              </a:rPr>
              <a:t> dispositive </a:t>
            </a:r>
            <a:r>
              <a:rPr lang="en-US" sz="1200" kern="1200" dirty="0" err="1">
                <a:solidFill>
                  <a:schemeClr val="tx1"/>
                </a:solidFill>
                <a:effectLst/>
                <a:latin typeface="+mn-lt"/>
                <a:ea typeface="+mn-ea"/>
                <a:cs typeface="+mn-cs"/>
              </a:rPr>
              <a:t>să</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crească</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în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popularitate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atât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printre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fumătorii</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țigări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convenționale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cât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și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printre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nefumători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astfel</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designul</a:t>
            </a:r>
            <a:r>
              <a:rPr lang="en-US" sz="1200" kern="1200" dirty="0">
                <a:solidFill>
                  <a:schemeClr val="tx1"/>
                </a:solidFill>
                <a:effectLst/>
                <a:latin typeface="+mn-lt"/>
                <a:ea typeface="+mn-ea"/>
                <a:cs typeface="+mn-cs"/>
              </a:rPr>
              <a:t> elegant al </a:t>
            </a:r>
            <a:r>
              <a:rPr lang="en-US" sz="1200" kern="1200" dirty="0" err="1">
                <a:solidFill>
                  <a:schemeClr val="tx1"/>
                </a:solidFill>
                <a:effectLst/>
                <a:latin typeface="+mn-lt"/>
                <a:ea typeface="+mn-ea"/>
                <a:cs typeface="+mn-cs"/>
              </a:rPr>
              <a:t>acestor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produse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diverisitatea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aromelor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lipsa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fumului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și</a:t>
            </a:r>
            <a:r>
              <a:rPr lang="en-US" sz="1200" kern="1200" dirty="0">
                <a:solidFill>
                  <a:schemeClr val="tx1"/>
                </a:solidFill>
                <a:effectLst/>
                <a:latin typeface="+mn-lt"/>
                <a:ea typeface="+mn-ea"/>
                <a:cs typeface="+mn-cs"/>
              </a:rPr>
              <a:t> a </a:t>
            </a:r>
            <a:r>
              <a:rPr lang="en-US" sz="1200" kern="1200" dirty="0" err="1">
                <a:solidFill>
                  <a:schemeClr val="tx1"/>
                </a:solidFill>
                <a:effectLst/>
                <a:latin typeface="+mn-lt"/>
                <a:ea typeface="+mn-ea"/>
                <a:cs typeface="+mn-cs"/>
              </a:rPr>
              <a:t>mirosului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emanat</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țigările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clasice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concentrațiile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potențial</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mari</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nicotină</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dar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și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lipsa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puținătatea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reglementărilor</a:t>
            </a:r>
            <a:r>
              <a:rPr lang="en-US" sz="1200" kern="1200" dirty="0">
                <a:solidFill>
                  <a:schemeClr val="tx1"/>
                </a:solidFill>
                <a:effectLst/>
                <a:latin typeface="+mn-lt"/>
                <a:ea typeface="+mn-ea"/>
                <a:cs typeface="+mn-cs"/>
              </a:rPr>
              <a:t> legislative </a:t>
            </a:r>
            <a:r>
              <a:rPr lang="en-US" sz="1200" kern="1200" dirty="0" err="1">
                <a:solidFill>
                  <a:schemeClr val="tx1"/>
                </a:solidFill>
                <a:effectLst/>
                <a:latin typeface="+mn-lt"/>
                <a:ea typeface="+mn-ea"/>
                <a:cs typeface="+mn-cs"/>
              </a:rPr>
              <a:t>referitoare</a:t>
            </a:r>
            <a:r>
              <a:rPr lang="en-US" sz="1200" kern="1200" dirty="0">
                <a:solidFill>
                  <a:schemeClr val="tx1"/>
                </a:solidFill>
                <a:effectLst/>
                <a:latin typeface="+mn-lt"/>
                <a:ea typeface="+mn-ea"/>
                <a:cs typeface="+mn-cs"/>
              </a:rPr>
              <a:t> la </a:t>
            </a:r>
            <a:r>
              <a:rPr lang="en-US" sz="1200" kern="1200" dirty="0" err="1">
                <a:solidFill>
                  <a:schemeClr val="tx1"/>
                </a:solidFill>
                <a:effectLst/>
                <a:latin typeface="+mn-lt"/>
                <a:ea typeface="+mn-ea"/>
                <a:cs typeface="+mn-cs"/>
              </a:rPr>
              <a:t>aceste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produse</a:t>
            </a:r>
            <a:r>
              <a:rPr lang="en-US" sz="1200" kern="1200" dirty="0">
                <a:solidFill>
                  <a:schemeClr val="tx1"/>
                </a:solidFill>
                <a:effectLst/>
                <a:latin typeface="+mn-lt"/>
                <a:ea typeface="+mn-ea"/>
                <a:cs typeface="+mn-cs"/>
              </a:rPr>
              <a:t>. </a:t>
            </a:r>
            <a:r>
              <a:rPr lang="ro-RO" sz="1200" kern="1200" dirty="0">
                <a:solidFill>
                  <a:schemeClr val="tx1"/>
                </a:solidFill>
                <a:effectLst/>
                <a:latin typeface="+mn-lt"/>
                <a:ea typeface="+mn-ea"/>
                <a:cs typeface="+mn-cs"/>
              </a:rPr>
              <a:t>(Giovacchini CX, 2022 Nov)</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ro-RO" sz="1200" kern="1200" cap="all" dirty="0">
                <a:solidFill>
                  <a:schemeClr val="tx1"/>
                </a:solidFill>
                <a:effectLst/>
                <a:latin typeface="+mn-lt"/>
                <a:ea typeface="+mn-ea"/>
                <a:cs typeface="+mn-cs"/>
              </a:rPr>
              <a:t>Țigările electronice (ENDS) dau adicție și sunt dăunătoare sănătății.</a:t>
            </a:r>
            <a:endParaRPr lang="en-US" sz="1200" kern="1200" dirty="0">
              <a:solidFill>
                <a:schemeClr val="tx1"/>
              </a:solidFill>
              <a:effectLst/>
              <a:latin typeface="+mn-lt"/>
              <a:ea typeface="+mn-ea"/>
              <a:cs typeface="+mn-cs"/>
            </a:endParaRPr>
          </a:p>
          <a:p>
            <a:r>
              <a:rPr lang="en-US" dirty="0" err="1">
                <a:effectLst/>
              </a:rPr>
              <a:t>Pentru</a:t>
            </a:r>
            <a:r>
              <a:rPr lang="en-US" dirty="0">
                <a:effectLst/>
              </a:rPr>
              <a:t> </a:t>
            </a:r>
            <a:r>
              <a:rPr lang="en-US" dirty="0" err="1">
                <a:effectLst/>
              </a:rPr>
              <a:t>că</a:t>
            </a:r>
            <a:r>
              <a:rPr lang="en-US" dirty="0">
                <a:effectLst/>
              </a:rPr>
              <a:t> nu </a:t>
            </a:r>
            <a:r>
              <a:rPr lang="en-US" dirty="0" err="1">
                <a:effectLst/>
              </a:rPr>
              <a:t>există</a:t>
            </a:r>
            <a:r>
              <a:rPr lang="en-US" dirty="0">
                <a:effectLst/>
              </a:rPr>
              <a:t> </a:t>
            </a:r>
            <a:r>
              <a:rPr lang="en-US" dirty="0" err="1">
                <a:effectLst/>
              </a:rPr>
              <a:t>dovezi</a:t>
            </a:r>
            <a:r>
              <a:rPr lang="en-US" dirty="0">
                <a:effectLst/>
              </a:rPr>
              <a:t> </a:t>
            </a:r>
            <a:r>
              <a:rPr lang="en-US" dirty="0" err="1">
                <a:effectLst/>
              </a:rPr>
              <a:t>privind</a:t>
            </a:r>
            <a:r>
              <a:rPr lang="en-US" dirty="0">
                <a:effectLst/>
              </a:rPr>
              <a:t> </a:t>
            </a:r>
            <a:r>
              <a:rPr lang="en-US" dirty="0" err="1">
                <a:effectLst/>
              </a:rPr>
              <a:t>efectul</a:t>
            </a:r>
            <a:r>
              <a:rPr lang="en-US" dirty="0">
                <a:effectLst/>
              </a:rPr>
              <a:t> </a:t>
            </a:r>
            <a:r>
              <a:rPr lang="en-US" dirty="0" err="1">
                <a:effectLst/>
              </a:rPr>
              <a:t>acestora</a:t>
            </a:r>
            <a:r>
              <a:rPr lang="en-US" dirty="0">
                <a:effectLst/>
              </a:rPr>
              <a:t> </a:t>
            </a:r>
            <a:r>
              <a:rPr lang="en-US" dirty="0" err="1">
                <a:effectLst/>
              </a:rPr>
              <a:t>pe</a:t>
            </a:r>
            <a:r>
              <a:rPr lang="en-US" dirty="0">
                <a:effectLst/>
              </a:rPr>
              <a:t> </a:t>
            </a:r>
            <a:r>
              <a:rPr lang="en-US" dirty="0" err="1">
                <a:effectLst/>
              </a:rPr>
              <a:t>termen</a:t>
            </a:r>
            <a:r>
              <a:rPr lang="en-US" dirty="0">
                <a:effectLst/>
              </a:rPr>
              <a:t> lung, </a:t>
            </a:r>
            <a:r>
              <a:rPr lang="en-US" dirty="0" err="1">
                <a:effectLst/>
              </a:rPr>
              <a:t>prin</a:t>
            </a:r>
            <a:r>
              <a:rPr lang="en-US" dirty="0">
                <a:effectLst/>
              </a:rPr>
              <a:t> </a:t>
            </a:r>
            <a:r>
              <a:rPr lang="en-US" dirty="0" err="1">
                <a:effectLst/>
              </a:rPr>
              <a:t>noutatea</a:t>
            </a:r>
            <a:r>
              <a:rPr lang="en-US" dirty="0">
                <a:effectLst/>
              </a:rPr>
              <a:t> </a:t>
            </a:r>
            <a:r>
              <a:rPr lang="en-US" dirty="0" err="1">
                <a:effectLst/>
              </a:rPr>
              <a:t>acestor</a:t>
            </a:r>
            <a:r>
              <a:rPr lang="en-US" dirty="0">
                <a:effectLst/>
              </a:rPr>
              <a:t> </a:t>
            </a:r>
            <a:r>
              <a:rPr lang="en-US" dirty="0" err="1">
                <a:effectLst/>
              </a:rPr>
              <a:t>produse</a:t>
            </a:r>
            <a:r>
              <a:rPr lang="en-US" dirty="0">
                <a:effectLst/>
              </a:rPr>
              <a:t>, </a:t>
            </a:r>
            <a:r>
              <a:rPr lang="en-US" dirty="0" err="1">
                <a:effectLst/>
              </a:rPr>
              <a:t>sunt</a:t>
            </a:r>
            <a:r>
              <a:rPr lang="en-US" dirty="0">
                <a:effectLst/>
              </a:rPr>
              <a:t> </a:t>
            </a:r>
            <a:r>
              <a:rPr lang="en-US" dirty="0" err="1">
                <a:effectLst/>
              </a:rPr>
              <a:t>multe</a:t>
            </a:r>
            <a:r>
              <a:rPr lang="en-US" dirty="0">
                <a:effectLst/>
              </a:rPr>
              <a:t> </a:t>
            </a:r>
            <a:r>
              <a:rPr lang="en-US" dirty="0" err="1">
                <a:effectLst/>
              </a:rPr>
              <a:t>voci</a:t>
            </a:r>
            <a:r>
              <a:rPr lang="en-US" dirty="0">
                <a:effectLst/>
              </a:rPr>
              <a:t> care </a:t>
            </a:r>
            <a:r>
              <a:rPr lang="en-US" dirty="0" err="1">
                <a:effectLst/>
              </a:rPr>
              <a:t>propun</a:t>
            </a:r>
            <a:r>
              <a:rPr lang="en-US" dirty="0">
                <a:effectLst/>
              </a:rPr>
              <a:t> </a:t>
            </a:r>
            <a:r>
              <a:rPr lang="en-US" dirty="0" err="1">
                <a:effectLst/>
              </a:rPr>
              <a:t>utilizarea</a:t>
            </a:r>
            <a:r>
              <a:rPr lang="en-US" dirty="0">
                <a:effectLst/>
              </a:rPr>
              <a:t> </a:t>
            </a:r>
            <a:r>
              <a:rPr lang="en-US" dirty="0" err="1">
                <a:effectLst/>
              </a:rPr>
              <a:t>acestor</a:t>
            </a:r>
            <a:r>
              <a:rPr lang="en-US" dirty="0">
                <a:effectLst/>
              </a:rPr>
              <a:t> dispositive ca </a:t>
            </a:r>
            <a:r>
              <a:rPr lang="en-US" dirty="0" err="1">
                <a:effectLst/>
              </a:rPr>
              <a:t>metodă</a:t>
            </a:r>
            <a:r>
              <a:rPr lang="en-US" dirty="0">
                <a:effectLst/>
              </a:rPr>
              <a:t> </a:t>
            </a:r>
            <a:r>
              <a:rPr lang="en-US" dirty="0" err="1">
                <a:effectLst/>
              </a:rPr>
              <a:t>alternativă</a:t>
            </a:r>
            <a:r>
              <a:rPr lang="en-US" dirty="0">
                <a:effectLst/>
              </a:rPr>
              <a:t> la </a:t>
            </a:r>
            <a:r>
              <a:rPr lang="en-US" dirty="0" err="1">
                <a:effectLst/>
              </a:rPr>
              <a:t>fumatul</a:t>
            </a:r>
            <a:r>
              <a:rPr lang="en-US" dirty="0">
                <a:effectLst/>
              </a:rPr>
              <a:t> </a:t>
            </a:r>
            <a:r>
              <a:rPr lang="en-US" dirty="0" err="1">
                <a:effectLst/>
              </a:rPr>
              <a:t>convențional</a:t>
            </a:r>
            <a:r>
              <a:rPr lang="en-US" dirty="0">
                <a:effectLst/>
              </a:rPr>
              <a:t>. </a:t>
            </a:r>
            <a:r>
              <a:rPr lang="en-US" dirty="0" err="1">
                <a:effectLst/>
              </a:rPr>
              <a:t>Producătorii</a:t>
            </a:r>
            <a:r>
              <a:rPr lang="en-US" dirty="0">
                <a:effectLst/>
              </a:rPr>
              <a:t> </a:t>
            </a:r>
            <a:r>
              <a:rPr lang="en-US" dirty="0" err="1">
                <a:effectLst/>
              </a:rPr>
              <a:t>acestor</a:t>
            </a:r>
            <a:r>
              <a:rPr lang="en-US" dirty="0">
                <a:effectLst/>
              </a:rPr>
              <a:t> dispositive le </a:t>
            </a:r>
            <a:r>
              <a:rPr lang="en-US" dirty="0" err="1">
                <a:effectLst/>
              </a:rPr>
              <a:t>propun</a:t>
            </a:r>
            <a:r>
              <a:rPr lang="en-US" dirty="0">
                <a:effectLst/>
              </a:rPr>
              <a:t> ca </a:t>
            </a:r>
            <a:r>
              <a:rPr lang="en-US" dirty="0" err="1">
                <a:effectLst/>
              </a:rPr>
              <a:t>modalitate</a:t>
            </a:r>
            <a:r>
              <a:rPr lang="en-US" dirty="0">
                <a:effectLst/>
              </a:rPr>
              <a:t> de </a:t>
            </a:r>
            <a:r>
              <a:rPr lang="en-US" dirty="0" err="1">
                <a:effectLst/>
              </a:rPr>
              <a:t>renunțare</a:t>
            </a:r>
            <a:r>
              <a:rPr lang="en-US" dirty="0">
                <a:effectLst/>
              </a:rPr>
              <a:t> la </a:t>
            </a:r>
            <a:r>
              <a:rPr lang="en-US" dirty="0" err="1">
                <a:effectLst/>
              </a:rPr>
              <a:t>fumatul</a:t>
            </a:r>
            <a:r>
              <a:rPr lang="en-US" dirty="0">
                <a:effectLst/>
              </a:rPr>
              <a:t> </a:t>
            </a:r>
            <a:r>
              <a:rPr lang="en-US" dirty="0" err="1">
                <a:effectLst/>
              </a:rPr>
              <a:t>clasic</a:t>
            </a:r>
            <a:r>
              <a:rPr lang="en-US" dirty="0">
                <a:effectLst/>
              </a:rPr>
              <a:t>, </a:t>
            </a:r>
            <a:r>
              <a:rPr lang="en-US" dirty="0" err="1">
                <a:effectLst/>
              </a:rPr>
              <a:t>plecând</a:t>
            </a:r>
            <a:r>
              <a:rPr lang="en-US" dirty="0">
                <a:effectLst/>
              </a:rPr>
              <a:t> de la </a:t>
            </a:r>
            <a:r>
              <a:rPr lang="en-US" dirty="0" err="1">
                <a:effectLst/>
              </a:rPr>
              <a:t>premiza</a:t>
            </a:r>
            <a:r>
              <a:rPr lang="en-US" dirty="0">
                <a:effectLst/>
              </a:rPr>
              <a:t> </a:t>
            </a:r>
            <a:r>
              <a:rPr lang="en-US" dirty="0" err="1">
                <a:effectLst/>
              </a:rPr>
              <a:t>că</a:t>
            </a:r>
            <a:r>
              <a:rPr lang="en-US" dirty="0">
                <a:effectLst/>
              </a:rPr>
              <a:t> </a:t>
            </a:r>
            <a:r>
              <a:rPr lang="en-US" dirty="0" err="1">
                <a:effectLst/>
              </a:rPr>
              <a:t>ar</a:t>
            </a:r>
            <a:r>
              <a:rPr lang="en-US" dirty="0">
                <a:effectLst/>
              </a:rPr>
              <a:t> fi </a:t>
            </a:r>
            <a:r>
              <a:rPr lang="en-US" dirty="0" err="1">
                <a:effectLst/>
              </a:rPr>
              <a:t>mai</a:t>
            </a:r>
            <a:r>
              <a:rPr lang="en-US" dirty="0">
                <a:effectLst/>
              </a:rPr>
              <a:t> </a:t>
            </a:r>
            <a:r>
              <a:rPr lang="en-US" dirty="0" err="1">
                <a:effectLst/>
              </a:rPr>
              <a:t>puțin</a:t>
            </a:r>
            <a:r>
              <a:rPr lang="en-US" dirty="0">
                <a:effectLst/>
              </a:rPr>
              <a:t> </a:t>
            </a:r>
            <a:r>
              <a:rPr lang="en-US" dirty="0" err="1">
                <a:effectLst/>
              </a:rPr>
              <a:t>nocive</a:t>
            </a:r>
            <a:r>
              <a:rPr lang="en-US" dirty="0">
                <a:effectLst/>
              </a:rPr>
              <a:t> </a:t>
            </a:r>
            <a:r>
              <a:rPr lang="en-US" dirty="0" err="1">
                <a:effectLst/>
              </a:rPr>
              <a:t>pentru</a:t>
            </a:r>
            <a:r>
              <a:rPr lang="en-US" dirty="0">
                <a:effectLst/>
              </a:rPr>
              <a:t> </a:t>
            </a:r>
            <a:r>
              <a:rPr lang="en-US" dirty="0" err="1">
                <a:effectLst/>
              </a:rPr>
              <a:t>sănătate</a:t>
            </a:r>
            <a:r>
              <a:rPr lang="en-US" dirty="0">
                <a:effectLst/>
              </a:rPr>
              <a:t> </a:t>
            </a:r>
            <a:r>
              <a:rPr lang="en-US" dirty="0" err="1">
                <a:effectLst/>
              </a:rPr>
              <a:t>în</a:t>
            </a:r>
            <a:r>
              <a:rPr lang="en-US" dirty="0">
                <a:effectLst/>
              </a:rPr>
              <a:t> </a:t>
            </a:r>
            <a:r>
              <a:rPr lang="en-US" dirty="0" err="1">
                <a:effectLst/>
              </a:rPr>
              <a:t>comparație</a:t>
            </a:r>
            <a:r>
              <a:rPr lang="en-US" dirty="0">
                <a:effectLst/>
              </a:rPr>
              <a:t> cu </a:t>
            </a:r>
            <a:r>
              <a:rPr lang="en-US" dirty="0" err="1">
                <a:effectLst/>
              </a:rPr>
              <a:t>țigările</a:t>
            </a:r>
            <a:r>
              <a:rPr lang="en-US" dirty="0">
                <a:effectLst/>
              </a:rPr>
              <a:t> </a:t>
            </a:r>
            <a:r>
              <a:rPr lang="en-US" dirty="0" err="1">
                <a:effectLst/>
              </a:rPr>
              <a:t>clasice</a:t>
            </a:r>
            <a:r>
              <a:rPr lang="en-US" dirty="0">
                <a:effectLst/>
              </a:rPr>
              <a:t>. </a:t>
            </a:r>
            <a:r>
              <a:rPr lang="en-US" dirty="0" err="1">
                <a:effectLst/>
              </a:rPr>
              <a:t>Totuși</a:t>
            </a:r>
            <a:r>
              <a:rPr lang="en-US" dirty="0">
                <a:effectLst/>
              </a:rPr>
              <a:t>, </a:t>
            </a:r>
            <a:r>
              <a:rPr lang="en-US" dirty="0" err="1">
                <a:effectLst/>
              </a:rPr>
              <a:t>dovezile</a:t>
            </a:r>
            <a:r>
              <a:rPr lang="en-US" dirty="0">
                <a:effectLst/>
              </a:rPr>
              <a:t> </a:t>
            </a:r>
            <a:r>
              <a:rPr lang="en-US" dirty="0" err="1">
                <a:effectLst/>
              </a:rPr>
              <a:t>existente</a:t>
            </a:r>
            <a:r>
              <a:rPr lang="en-US" dirty="0">
                <a:effectLst/>
              </a:rPr>
              <a:t> </a:t>
            </a:r>
            <a:r>
              <a:rPr lang="en-US" dirty="0" err="1">
                <a:effectLst/>
              </a:rPr>
              <a:t>până</a:t>
            </a:r>
            <a:r>
              <a:rPr lang="en-US" dirty="0">
                <a:effectLst/>
              </a:rPr>
              <a:t> la </a:t>
            </a:r>
            <a:r>
              <a:rPr lang="en-US" dirty="0" err="1">
                <a:effectLst/>
              </a:rPr>
              <a:t>acest</a:t>
            </a:r>
            <a:r>
              <a:rPr lang="en-US" dirty="0">
                <a:effectLst/>
              </a:rPr>
              <a:t> moment nu </a:t>
            </a:r>
            <a:r>
              <a:rPr lang="en-US" dirty="0" err="1">
                <a:effectLst/>
              </a:rPr>
              <a:t>sprijină</a:t>
            </a:r>
            <a:r>
              <a:rPr lang="en-US" dirty="0">
                <a:effectLst/>
              </a:rPr>
              <a:t> </a:t>
            </a:r>
            <a:r>
              <a:rPr lang="en-US" dirty="0" err="1">
                <a:effectLst/>
              </a:rPr>
              <a:t>acest</a:t>
            </a:r>
            <a:r>
              <a:rPr lang="en-US" dirty="0">
                <a:effectLst/>
              </a:rPr>
              <a:t> </a:t>
            </a:r>
            <a:r>
              <a:rPr lang="en-US" dirty="0" err="1">
                <a:effectLst/>
              </a:rPr>
              <a:t>punct</a:t>
            </a:r>
            <a:r>
              <a:rPr lang="en-US" dirty="0">
                <a:effectLst/>
              </a:rPr>
              <a:t> de </a:t>
            </a:r>
            <a:r>
              <a:rPr lang="en-US" dirty="0" err="1">
                <a:effectLst/>
              </a:rPr>
              <a:t>vedere</a:t>
            </a:r>
            <a:r>
              <a:rPr lang="en-US" dirty="0">
                <a:effectLst/>
              </a:rPr>
              <a:t>. </a:t>
            </a:r>
            <a:r>
              <a:rPr lang="en-US" sz="1200" kern="1200" dirty="0">
                <a:solidFill>
                  <a:schemeClr val="tx1"/>
                </a:solidFill>
                <a:effectLst/>
                <a:latin typeface="+mn-lt"/>
                <a:ea typeface="+mn-ea"/>
                <a:cs typeface="+mn-cs"/>
              </a:rPr>
              <a:t>O </a:t>
            </a:r>
            <a:r>
              <a:rPr lang="en-US" sz="1200" kern="1200" dirty="0" err="1">
                <a:solidFill>
                  <a:schemeClr val="tx1"/>
                </a:solidFill>
                <a:effectLst/>
                <a:latin typeface="+mn-lt"/>
                <a:ea typeface="+mn-ea"/>
                <a:cs typeface="+mn-cs"/>
              </a:rPr>
              <a:t>îngrijorarea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legitimă</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este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reprezentată</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începerea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utilizării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acestor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produse</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către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adolescenți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și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tineri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prin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riscul</a:t>
            </a:r>
            <a:r>
              <a:rPr lang="en-US" sz="1200" kern="1200" dirty="0">
                <a:solidFill>
                  <a:schemeClr val="tx1"/>
                </a:solidFill>
                <a:effectLst/>
                <a:latin typeface="+mn-lt"/>
                <a:ea typeface="+mn-ea"/>
                <a:cs typeface="+mn-cs"/>
              </a:rPr>
              <a:t> de a </a:t>
            </a:r>
            <a:r>
              <a:rPr lang="en-US" sz="1200" kern="1200" dirty="0" err="1">
                <a:solidFill>
                  <a:schemeClr val="tx1"/>
                </a:solidFill>
                <a:effectLst/>
                <a:latin typeface="+mn-lt"/>
                <a:ea typeface="+mn-ea"/>
                <a:cs typeface="+mn-cs"/>
              </a:rPr>
              <a:t>deveni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dependenți</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nicotină</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și</a:t>
            </a:r>
            <a:r>
              <a:rPr lang="en-US" sz="1200" kern="1200" dirty="0">
                <a:solidFill>
                  <a:schemeClr val="tx1"/>
                </a:solidFill>
                <a:effectLst/>
                <a:latin typeface="+mn-lt"/>
                <a:ea typeface="+mn-ea"/>
                <a:cs typeface="+mn-cs"/>
              </a:rPr>
              <a:t> ulterior de a </a:t>
            </a:r>
            <a:r>
              <a:rPr lang="en-US" sz="1200" kern="1200" dirty="0" err="1">
                <a:solidFill>
                  <a:schemeClr val="tx1"/>
                </a:solidFill>
                <a:effectLst/>
                <a:latin typeface="+mn-lt"/>
                <a:ea typeface="+mn-ea"/>
                <a:cs typeface="+mn-cs"/>
              </a:rPr>
              <a:t>începe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fumatul</a:t>
            </a:r>
            <a:r>
              <a:rPr lang="en-US" sz="1200" kern="1200" dirty="0">
                <a:solidFill>
                  <a:schemeClr val="tx1"/>
                </a:solidFill>
                <a:effectLst/>
                <a:latin typeface="+mn-lt"/>
                <a:ea typeface="+mn-ea"/>
                <a:cs typeface="+mn-cs"/>
              </a:rPr>
              <a:t> classic.</a:t>
            </a:r>
            <a:r>
              <a:rPr lang="ro-RO" sz="1200" kern="1200" dirty="0">
                <a:solidFill>
                  <a:schemeClr val="tx1"/>
                </a:solidFill>
                <a:effectLst/>
                <a:latin typeface="+mn-lt"/>
                <a:ea typeface="+mn-ea"/>
                <a:cs typeface="+mn-cs"/>
              </a:rPr>
              <a:t> (Riccardo Polosa, 2022 November)</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Un </a:t>
            </a:r>
            <a:r>
              <a:rPr lang="en-US" sz="1200" kern="1200" dirty="0" err="1">
                <a:solidFill>
                  <a:schemeClr val="tx1"/>
                </a:solidFill>
                <a:effectLst/>
                <a:latin typeface="+mn-lt"/>
                <a:ea typeface="+mn-ea"/>
                <a:cs typeface="+mn-cs"/>
              </a:rPr>
              <a:t>studiu</a:t>
            </a:r>
            <a:r>
              <a:rPr lang="en-US" sz="1200" kern="1200" dirty="0">
                <a:solidFill>
                  <a:schemeClr val="tx1"/>
                </a:solidFill>
                <a:effectLst/>
                <a:latin typeface="+mn-lt"/>
                <a:ea typeface="+mn-ea"/>
                <a:cs typeface="+mn-cs"/>
              </a:rPr>
              <a:t> de tip review </a:t>
            </a:r>
            <a:r>
              <a:rPr lang="en-US" sz="1200" kern="1200" dirty="0" err="1">
                <a:solidFill>
                  <a:schemeClr val="tx1"/>
                </a:solidFill>
                <a:effectLst/>
                <a:latin typeface="+mn-lt"/>
                <a:ea typeface="+mn-ea"/>
                <a:cs typeface="+mn-cs"/>
              </a:rPr>
              <a:t>privind</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efectele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țigărilor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elctronice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asupra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sănătății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individuale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și</a:t>
            </a:r>
            <a:r>
              <a:rPr lang="en-US" sz="1200" kern="1200" dirty="0">
                <a:solidFill>
                  <a:schemeClr val="tx1"/>
                </a:solidFill>
                <a:effectLst/>
                <a:latin typeface="+mn-lt"/>
                <a:ea typeface="+mn-ea"/>
                <a:cs typeface="+mn-cs"/>
              </a:rPr>
              <a:t> la </a:t>
            </a:r>
            <a:r>
              <a:rPr lang="en-US" sz="1200" kern="1200" dirty="0" err="1">
                <a:solidFill>
                  <a:schemeClr val="tx1"/>
                </a:solidFill>
                <a:effectLst/>
                <a:latin typeface="+mn-lt"/>
                <a:ea typeface="+mn-ea"/>
                <a:cs typeface="+mn-cs"/>
              </a:rPr>
              <a:t>nivelul</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sănătății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publice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realizat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în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anul</a:t>
            </a:r>
            <a:r>
              <a:rPr lang="en-US" sz="1200" kern="1200" dirty="0">
                <a:solidFill>
                  <a:schemeClr val="tx1"/>
                </a:solidFill>
                <a:effectLst/>
                <a:latin typeface="+mn-lt"/>
                <a:ea typeface="+mn-ea"/>
                <a:cs typeface="+mn-cs"/>
              </a:rPr>
              <a:t> 2020 a </a:t>
            </a:r>
            <a:r>
              <a:rPr lang="en-US" sz="1200" kern="1200" dirty="0" err="1">
                <a:solidFill>
                  <a:schemeClr val="tx1"/>
                </a:solidFill>
                <a:effectLst/>
                <a:latin typeface="+mn-lt"/>
                <a:ea typeface="+mn-ea"/>
                <a:cs typeface="+mn-cs"/>
              </a:rPr>
              <a:t>evidențiat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printre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efectele</a:t>
            </a:r>
            <a:r>
              <a:rPr lang="en-US" sz="1200" kern="1200" dirty="0">
                <a:solidFill>
                  <a:schemeClr val="tx1"/>
                </a:solidFill>
                <a:effectLst/>
                <a:latin typeface="+mn-lt"/>
                <a:ea typeface="+mn-ea"/>
                <a:cs typeface="+mn-cs"/>
              </a:rPr>
              <a:t> negative ale </a:t>
            </a:r>
            <a:r>
              <a:rPr lang="en-US" sz="1200" kern="1200" dirty="0" err="1">
                <a:solidFill>
                  <a:schemeClr val="tx1"/>
                </a:solidFill>
                <a:effectLst/>
                <a:latin typeface="+mn-lt"/>
                <a:ea typeface="+mn-ea"/>
                <a:cs typeface="+mn-cs"/>
              </a:rPr>
              <a:t>țigărilor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electronice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următoarele</a:t>
            </a:r>
            <a:r>
              <a:rPr lang="en-US" sz="1200" kern="1200" dirty="0">
                <a:solidFill>
                  <a:schemeClr val="tx1"/>
                </a:solidFill>
                <a:effectLst/>
                <a:latin typeface="+mn-lt"/>
                <a:ea typeface="+mn-ea"/>
                <a:cs typeface="+mn-cs"/>
              </a:rPr>
              <a:t>:</a:t>
            </a:r>
            <a:r>
              <a:rPr lang="ro-RO" sz="1200" kern="1200" dirty="0">
                <a:solidFill>
                  <a:schemeClr val="tx1"/>
                </a:solidFill>
                <a:effectLst/>
                <a:latin typeface="+mn-lt"/>
                <a:ea typeface="+mn-ea"/>
                <a:cs typeface="+mn-cs"/>
              </a:rPr>
              <a:t> (Seiler-Ramadas R, 2021 Oct)</a:t>
            </a:r>
            <a:r>
              <a:rPr lang="en-US" sz="1200" kern="1200" dirty="0">
                <a:solidFill>
                  <a:schemeClr val="tx1"/>
                </a:solidFill>
                <a:effectLst/>
                <a:latin typeface="+mn-lt"/>
                <a:ea typeface="+mn-ea"/>
                <a:cs typeface="+mn-cs"/>
              </a:rPr>
              <a:t>:</a:t>
            </a:r>
          </a:p>
          <a:p>
            <a:pPr lvl="0"/>
            <a:r>
              <a:rPr lang="en-US" sz="1200" kern="1200" dirty="0" err="1">
                <a:solidFill>
                  <a:schemeClr val="tx1"/>
                </a:solidFill>
                <a:effectLst/>
                <a:latin typeface="+mn-lt"/>
                <a:ea typeface="+mn-ea"/>
                <a:cs typeface="+mn-cs"/>
              </a:rPr>
              <a:t>Sistem</a:t>
            </a:r>
            <a:r>
              <a:rPr lang="en-US" sz="1200" kern="1200" dirty="0">
                <a:solidFill>
                  <a:schemeClr val="tx1"/>
                </a:solidFill>
                <a:effectLst/>
                <a:latin typeface="+mn-lt"/>
                <a:ea typeface="+mn-ea"/>
                <a:cs typeface="+mn-cs"/>
              </a:rPr>
              <a:t> respirator: </a:t>
            </a:r>
            <a:r>
              <a:rPr lang="en-US" sz="1200" kern="1200" dirty="0" err="1">
                <a:solidFill>
                  <a:schemeClr val="tx1"/>
                </a:solidFill>
                <a:effectLst/>
                <a:latin typeface="+mn-lt"/>
                <a:ea typeface="+mn-ea"/>
                <a:cs typeface="+mn-cs"/>
              </a:rPr>
              <a:t>reacții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inflamatorii</a:t>
            </a:r>
            <a:r>
              <a:rPr lang="en-US" sz="1200" kern="1200" dirty="0">
                <a:solidFill>
                  <a:schemeClr val="tx1"/>
                </a:solidFill>
                <a:effectLst/>
                <a:latin typeface="+mn-lt"/>
                <a:ea typeface="+mn-ea"/>
                <a:cs typeface="+mn-cs"/>
              </a:rPr>
              <a:t> la </a:t>
            </a:r>
            <a:r>
              <a:rPr lang="en-US" sz="1200" kern="1200" dirty="0" err="1">
                <a:solidFill>
                  <a:schemeClr val="tx1"/>
                </a:solidFill>
                <a:effectLst/>
                <a:latin typeface="+mn-lt"/>
                <a:ea typeface="+mn-ea"/>
                <a:cs typeface="+mn-cs"/>
              </a:rPr>
              <a:t>nivel</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pulmonar</a:t>
            </a:r>
            <a:r>
              <a:rPr lang="en-US" sz="1200" kern="1200" dirty="0">
                <a:solidFill>
                  <a:schemeClr val="tx1"/>
                </a:solidFill>
                <a:effectLst/>
                <a:latin typeface="+mn-lt"/>
                <a:ea typeface="+mn-ea"/>
                <a:cs typeface="+mn-cs"/>
              </a:rPr>
              <a:t> cu </a:t>
            </a:r>
            <a:r>
              <a:rPr lang="en-US" sz="1200" kern="1200" dirty="0" err="1">
                <a:solidFill>
                  <a:schemeClr val="tx1"/>
                </a:solidFill>
                <a:effectLst/>
                <a:latin typeface="+mn-lt"/>
                <a:ea typeface="+mn-ea"/>
                <a:cs typeface="+mn-cs"/>
              </a:rPr>
              <a:t>scurtarea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respirației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tuse</a:t>
            </a:r>
            <a:r>
              <a:rPr lang="en-US" sz="1200" kern="1200" dirty="0">
                <a:solidFill>
                  <a:schemeClr val="tx1"/>
                </a:solidFill>
                <a:effectLst/>
                <a:latin typeface="+mn-lt"/>
                <a:ea typeface="+mn-ea"/>
                <a:cs typeface="+mn-cs"/>
              </a:rPr>
              <a:t>, wheezing, </a:t>
            </a:r>
            <a:r>
              <a:rPr lang="en-US" sz="1200" kern="1200" dirty="0" err="1">
                <a:solidFill>
                  <a:schemeClr val="tx1"/>
                </a:solidFill>
                <a:effectLst/>
                <a:latin typeface="+mn-lt"/>
                <a:ea typeface="+mn-ea"/>
                <a:cs typeface="+mn-cs"/>
              </a:rPr>
              <a:t>iritare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pulmonară</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și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bronșică</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și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deteriorarea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funcției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pulmonare</a:t>
            </a:r>
            <a:endParaRPr lang="en-US" sz="1200" kern="1200" dirty="0">
              <a:solidFill>
                <a:schemeClr val="tx1"/>
              </a:solidFill>
              <a:effectLst/>
              <a:latin typeface="+mn-lt"/>
              <a:ea typeface="+mn-ea"/>
              <a:cs typeface="+mn-cs"/>
            </a:endParaRPr>
          </a:p>
          <a:p>
            <a:pPr lvl="0"/>
            <a:r>
              <a:rPr lang="en-US" sz="1200" kern="1200" dirty="0" err="1">
                <a:solidFill>
                  <a:schemeClr val="tx1"/>
                </a:solidFill>
                <a:effectLst/>
                <a:latin typeface="+mn-lt"/>
                <a:ea typeface="+mn-ea"/>
                <a:cs typeface="+mn-cs"/>
              </a:rPr>
              <a:t>Sistem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digestiv</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inflamarea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gingivală</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greață</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vomă</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diaree</a:t>
            </a:r>
            <a:endParaRPr lang="en-US" sz="1200" kern="1200" dirty="0">
              <a:solidFill>
                <a:schemeClr val="tx1"/>
              </a:solidFill>
              <a:effectLst/>
              <a:latin typeface="+mn-lt"/>
              <a:ea typeface="+mn-ea"/>
              <a:cs typeface="+mn-cs"/>
            </a:endParaRPr>
          </a:p>
          <a:p>
            <a:pPr lvl="0"/>
            <a:r>
              <a:rPr lang="en-US" sz="1200" kern="1200" dirty="0" err="1">
                <a:solidFill>
                  <a:schemeClr val="tx1"/>
                </a:solidFill>
                <a:effectLst/>
                <a:latin typeface="+mn-lt"/>
                <a:ea typeface="+mn-ea"/>
                <a:cs typeface="+mn-cs"/>
              </a:rPr>
              <a:t>Sistem</a:t>
            </a:r>
            <a:r>
              <a:rPr lang="en-US" sz="1200" kern="1200" dirty="0">
                <a:solidFill>
                  <a:schemeClr val="tx1"/>
                </a:solidFill>
                <a:effectLst/>
                <a:latin typeface="+mn-lt"/>
                <a:ea typeface="+mn-ea"/>
                <a:cs typeface="+mn-cs"/>
              </a:rPr>
              <a:t> cardio-vascular: </a:t>
            </a:r>
            <a:r>
              <a:rPr lang="en-US" sz="1200" kern="1200" dirty="0" err="1">
                <a:solidFill>
                  <a:schemeClr val="tx1"/>
                </a:solidFill>
                <a:effectLst/>
                <a:latin typeface="+mn-lt"/>
                <a:ea typeface="+mn-ea"/>
                <a:cs typeface="+mn-cs"/>
              </a:rPr>
              <a:t>tahicardie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creșterea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tensiunii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arteriale</a:t>
            </a:r>
            <a:endParaRPr lang="en-US" sz="1200" kern="1200" dirty="0">
              <a:solidFill>
                <a:schemeClr val="tx1"/>
              </a:solidFill>
              <a:effectLst/>
              <a:latin typeface="+mn-lt"/>
              <a:ea typeface="+mn-ea"/>
              <a:cs typeface="+mn-cs"/>
            </a:endParaRPr>
          </a:p>
          <a:p>
            <a:pPr lvl="0"/>
            <a:r>
              <a:rPr lang="en-US" sz="1200" kern="1200" dirty="0" err="1">
                <a:solidFill>
                  <a:schemeClr val="tx1"/>
                </a:solidFill>
                <a:effectLst/>
                <a:latin typeface="+mn-lt"/>
                <a:ea typeface="+mn-ea"/>
                <a:cs typeface="+mn-cs"/>
              </a:rPr>
              <a:t>Sistem</a:t>
            </a:r>
            <a:r>
              <a:rPr lang="en-US" sz="1200" kern="1200" dirty="0">
                <a:solidFill>
                  <a:schemeClr val="tx1"/>
                </a:solidFill>
                <a:effectLst/>
                <a:latin typeface="+mn-lt"/>
                <a:ea typeface="+mn-ea"/>
                <a:cs typeface="+mn-cs"/>
              </a:rPr>
              <a:t> neurologic: </a:t>
            </a:r>
            <a:r>
              <a:rPr lang="en-US" sz="1200" kern="1200" dirty="0" err="1">
                <a:solidFill>
                  <a:schemeClr val="tx1"/>
                </a:solidFill>
                <a:effectLst/>
                <a:latin typeface="+mn-lt"/>
                <a:ea typeface="+mn-ea"/>
                <a:cs typeface="+mn-cs"/>
              </a:rPr>
              <a:t>cefacee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iritabilitate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anxietate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dependență</a:t>
            </a:r>
            <a:r>
              <a:rPr lang="en-US" sz="1200" kern="1200" dirty="0">
                <a:solidFill>
                  <a:schemeClr val="tx1"/>
                </a:solidFill>
                <a:effectLst/>
                <a:latin typeface="+mn-lt"/>
                <a:ea typeface="+mn-ea"/>
                <a:cs typeface="+mn-cs"/>
              </a:rPr>
              <a:t>, insomnia</a:t>
            </a:r>
          </a:p>
          <a:p>
            <a:pPr lvl="0"/>
            <a:r>
              <a:rPr lang="en-US" sz="1200" kern="1200" dirty="0" err="1">
                <a:solidFill>
                  <a:schemeClr val="tx1"/>
                </a:solidFill>
                <a:effectLst/>
                <a:latin typeface="+mn-lt"/>
                <a:ea typeface="+mn-ea"/>
                <a:cs typeface="+mn-cs"/>
              </a:rPr>
              <a:t>Alte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aparate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și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sisteme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iritare</a:t>
            </a:r>
            <a:r>
              <a:rPr lang="en-US" sz="1200" kern="1200" dirty="0">
                <a:solidFill>
                  <a:schemeClr val="tx1"/>
                </a:solidFill>
                <a:effectLst/>
                <a:latin typeface="+mn-lt"/>
                <a:ea typeface="+mn-ea"/>
                <a:cs typeface="+mn-cs"/>
              </a:rPr>
              <a:t> ocular, </a:t>
            </a:r>
            <a:r>
              <a:rPr lang="en-US" sz="1200" kern="1200" dirty="0" err="1">
                <a:solidFill>
                  <a:schemeClr val="tx1"/>
                </a:solidFill>
                <a:effectLst/>
                <a:latin typeface="+mn-lt"/>
                <a:ea typeface="+mn-ea"/>
                <a:cs typeface="+mn-cs"/>
              </a:rPr>
              <a:t>dermatită</a:t>
            </a:r>
            <a:r>
              <a:rPr lang="en-US" sz="1200" kern="1200" dirty="0">
                <a:solidFill>
                  <a:schemeClr val="tx1"/>
                </a:solidFill>
                <a:effectLst/>
                <a:latin typeface="+mn-lt"/>
                <a:ea typeface="+mn-ea"/>
                <a:cs typeface="+mn-cs"/>
              </a:rPr>
              <a:t> de contact, </a:t>
            </a:r>
            <a:r>
              <a:rPr lang="en-US" sz="1200" kern="1200" dirty="0" err="1">
                <a:solidFill>
                  <a:schemeClr val="tx1"/>
                </a:solidFill>
                <a:effectLst/>
                <a:latin typeface="+mn-lt"/>
                <a:ea typeface="+mn-ea"/>
                <a:cs typeface="+mn-cs"/>
              </a:rPr>
              <a:t>insufieciență</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renală</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acută</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toxicitate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și</a:t>
            </a:r>
            <a:r>
              <a:rPr lang="en-US" sz="1200" kern="1200" dirty="0">
                <a:solidFill>
                  <a:schemeClr val="tx1"/>
                </a:solidFill>
                <a:effectLst/>
                <a:latin typeface="+mn-lt"/>
                <a:ea typeface="+mn-ea"/>
                <a:cs typeface="+mn-cs"/>
              </a:rPr>
              <a:t> potential carcinogenetic.</a:t>
            </a:r>
          </a:p>
          <a:p>
            <a:r>
              <a:rPr lang="en-US" sz="1200" kern="1200" dirty="0" err="1">
                <a:solidFill>
                  <a:schemeClr val="tx1"/>
                </a:solidFill>
                <a:effectLst/>
                <a:latin typeface="+mn-lt"/>
                <a:ea typeface="+mn-ea"/>
                <a:cs typeface="+mn-cs"/>
              </a:rPr>
              <a:t>Studiile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incluse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în</a:t>
            </a:r>
            <a:r>
              <a:rPr lang="en-US" sz="1200" kern="1200" dirty="0">
                <a:solidFill>
                  <a:schemeClr val="tx1"/>
                </a:solidFill>
                <a:effectLst/>
                <a:latin typeface="+mn-lt"/>
                <a:ea typeface="+mn-ea"/>
                <a:cs typeface="+mn-cs"/>
              </a:rPr>
              <a:t> review-</a:t>
            </a:r>
            <a:r>
              <a:rPr lang="en-US" sz="1200" kern="1200" dirty="0" err="1">
                <a:solidFill>
                  <a:schemeClr val="tx1"/>
                </a:solidFill>
                <a:effectLst/>
                <a:latin typeface="+mn-lt"/>
                <a:ea typeface="+mn-ea"/>
                <a:cs typeface="+mn-cs"/>
              </a:rPr>
              <a:t>ul</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mai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sus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amintit</a:t>
            </a:r>
            <a:r>
              <a:rPr lang="en-US" sz="1200" kern="1200" dirty="0">
                <a:solidFill>
                  <a:schemeClr val="tx1"/>
                </a:solidFill>
                <a:effectLst/>
                <a:latin typeface="+mn-lt"/>
                <a:ea typeface="+mn-ea"/>
                <a:cs typeface="+mn-cs"/>
              </a:rPr>
              <a:t> au </a:t>
            </a:r>
            <a:r>
              <a:rPr lang="en-US" sz="1200" kern="1200" dirty="0" err="1">
                <a:solidFill>
                  <a:schemeClr val="tx1"/>
                </a:solidFill>
                <a:effectLst/>
                <a:latin typeface="+mn-lt"/>
                <a:ea typeface="+mn-ea"/>
                <a:cs typeface="+mn-cs"/>
              </a:rPr>
              <a:t>evidențiat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îmbunătățirea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memoriei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și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semne</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sevraj</a:t>
            </a:r>
            <a:r>
              <a:rPr lang="en-US" sz="1200" kern="1200" dirty="0">
                <a:solidFill>
                  <a:schemeClr val="tx1"/>
                </a:solidFill>
                <a:effectLst/>
                <a:latin typeface="+mn-lt"/>
                <a:ea typeface="+mn-ea"/>
                <a:cs typeface="+mn-cs"/>
              </a:rPr>
              <a:t> nicotinic la </a:t>
            </a:r>
            <a:r>
              <a:rPr lang="en-US" sz="1200" kern="1200" dirty="0" err="1">
                <a:solidFill>
                  <a:schemeClr val="tx1"/>
                </a:solidFill>
                <a:effectLst/>
                <a:latin typeface="+mn-lt"/>
                <a:ea typeface="+mn-ea"/>
                <a:cs typeface="+mn-cs"/>
              </a:rPr>
              <a:t>trecerea</a:t>
            </a:r>
            <a:r>
              <a:rPr lang="en-US" sz="1200" kern="1200" dirty="0">
                <a:solidFill>
                  <a:schemeClr val="tx1"/>
                </a:solidFill>
                <a:effectLst/>
                <a:latin typeface="+mn-lt"/>
                <a:ea typeface="+mn-ea"/>
                <a:cs typeface="+mn-cs"/>
              </a:rPr>
              <a:t> de la </a:t>
            </a:r>
            <a:r>
              <a:rPr lang="en-US" sz="1200" kern="1200" dirty="0" err="1">
                <a:solidFill>
                  <a:schemeClr val="tx1"/>
                </a:solidFill>
                <a:effectLst/>
                <a:latin typeface="+mn-lt"/>
                <a:ea typeface="+mn-ea"/>
                <a:cs typeface="+mn-cs"/>
              </a:rPr>
              <a:t>țigările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clasice</a:t>
            </a:r>
            <a:r>
              <a:rPr lang="en-US" sz="1200" kern="1200" dirty="0">
                <a:solidFill>
                  <a:schemeClr val="tx1"/>
                </a:solidFill>
                <a:effectLst/>
                <a:latin typeface="+mn-lt"/>
                <a:ea typeface="+mn-ea"/>
                <a:cs typeface="+mn-cs"/>
              </a:rPr>
              <a:t> la </a:t>
            </a:r>
            <a:r>
              <a:rPr lang="en-US" sz="1200" kern="1200" dirty="0" err="1">
                <a:solidFill>
                  <a:schemeClr val="tx1"/>
                </a:solidFill>
                <a:effectLst/>
                <a:latin typeface="+mn-lt"/>
                <a:ea typeface="+mn-ea"/>
                <a:cs typeface="+mn-cs"/>
              </a:rPr>
              <a:t>țigările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electronice</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asemenea</a:t>
            </a:r>
            <a:r>
              <a:rPr lang="en-US" sz="1200" kern="1200" dirty="0">
                <a:solidFill>
                  <a:schemeClr val="tx1"/>
                </a:solidFill>
                <a:effectLst/>
                <a:latin typeface="+mn-lt"/>
                <a:ea typeface="+mn-ea"/>
                <a:cs typeface="+mn-cs"/>
              </a:rPr>
              <a:t>, s-au </a:t>
            </a:r>
            <a:r>
              <a:rPr lang="en-US" sz="1200" kern="1200" dirty="0" err="1">
                <a:solidFill>
                  <a:schemeClr val="tx1"/>
                </a:solidFill>
                <a:effectLst/>
                <a:latin typeface="+mn-lt"/>
                <a:ea typeface="+mn-ea"/>
                <a:cs typeface="+mn-cs"/>
              </a:rPr>
              <a:t>raportat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metaboliți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toxici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și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carcinogeni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într</a:t>
            </a:r>
            <a:r>
              <a:rPr lang="en-US" sz="1200" kern="1200" dirty="0">
                <a:solidFill>
                  <a:schemeClr val="tx1"/>
                </a:solidFill>
                <a:effectLst/>
                <a:latin typeface="+mn-lt"/>
                <a:ea typeface="+mn-ea"/>
                <a:cs typeface="+mn-cs"/>
              </a:rPr>
              <a:t>-o </a:t>
            </a:r>
            <a:r>
              <a:rPr lang="en-US" sz="1200" kern="1200" dirty="0" err="1">
                <a:solidFill>
                  <a:schemeClr val="tx1"/>
                </a:solidFill>
                <a:effectLst/>
                <a:latin typeface="+mn-lt"/>
                <a:ea typeface="+mn-ea"/>
                <a:cs typeface="+mn-cs"/>
              </a:rPr>
              <a:t>măsură</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mai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mică</a:t>
            </a:r>
            <a:r>
              <a:rPr lang="en-US" sz="1200" kern="1200" dirty="0">
                <a:solidFill>
                  <a:schemeClr val="tx1"/>
                </a:solidFill>
                <a:effectLst/>
                <a:latin typeface="+mn-lt"/>
                <a:ea typeface="+mn-ea"/>
                <a:cs typeface="+mn-cs"/>
              </a:rPr>
              <a:t> la </a:t>
            </a:r>
            <a:r>
              <a:rPr lang="en-US" sz="1200" kern="1200" dirty="0" err="1">
                <a:solidFill>
                  <a:schemeClr val="tx1"/>
                </a:solidFill>
                <a:effectLst/>
                <a:latin typeface="+mn-lt"/>
                <a:ea typeface="+mn-ea"/>
                <a:cs typeface="+mn-cs"/>
              </a:rPr>
              <a:t>fumătorii</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țigări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electronice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în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comparație</a:t>
            </a:r>
            <a:r>
              <a:rPr lang="en-US" sz="1200" kern="1200" dirty="0">
                <a:solidFill>
                  <a:schemeClr val="tx1"/>
                </a:solidFill>
                <a:effectLst/>
                <a:latin typeface="+mn-lt"/>
                <a:ea typeface="+mn-ea"/>
                <a:cs typeface="+mn-cs"/>
              </a:rPr>
              <a:t> cu </a:t>
            </a:r>
            <a:r>
              <a:rPr lang="en-US" sz="1200" kern="1200" dirty="0" err="1">
                <a:solidFill>
                  <a:schemeClr val="tx1"/>
                </a:solidFill>
                <a:effectLst/>
                <a:latin typeface="+mn-lt"/>
                <a:ea typeface="+mn-ea"/>
                <a:cs typeface="+mn-cs"/>
              </a:rPr>
              <a:t>cei</a:t>
            </a:r>
            <a:r>
              <a:rPr lang="en-US" sz="1200" kern="1200" dirty="0">
                <a:solidFill>
                  <a:schemeClr val="tx1"/>
                </a:solidFill>
                <a:effectLst/>
                <a:latin typeface="+mn-lt"/>
                <a:ea typeface="+mn-ea"/>
                <a:cs typeface="+mn-cs"/>
              </a:rPr>
              <a:t> care </a:t>
            </a:r>
            <a:r>
              <a:rPr lang="en-US" sz="1200" kern="1200" dirty="0" err="1">
                <a:solidFill>
                  <a:schemeClr val="tx1"/>
                </a:solidFill>
                <a:effectLst/>
                <a:latin typeface="+mn-lt"/>
                <a:ea typeface="+mn-ea"/>
                <a:cs typeface="+mn-cs"/>
              </a:rPr>
              <a:t>utilizau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țigările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clasice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Totuși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efectele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termen</a:t>
            </a:r>
            <a:r>
              <a:rPr lang="en-US" sz="1200" kern="1200" dirty="0">
                <a:solidFill>
                  <a:schemeClr val="tx1"/>
                </a:solidFill>
                <a:effectLst/>
                <a:latin typeface="+mn-lt"/>
                <a:ea typeface="+mn-ea"/>
                <a:cs typeface="+mn-cs"/>
              </a:rPr>
              <a:t> lung ale </a:t>
            </a:r>
            <a:r>
              <a:rPr lang="en-US" sz="1200" kern="1200" dirty="0" err="1">
                <a:solidFill>
                  <a:schemeClr val="tx1"/>
                </a:solidFill>
                <a:effectLst/>
                <a:latin typeface="+mn-lt"/>
                <a:ea typeface="+mn-ea"/>
                <a:cs typeface="+mn-cs"/>
              </a:rPr>
              <a:t>acestor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produse</a:t>
            </a:r>
            <a:r>
              <a:rPr lang="en-US" sz="1200" kern="1200" dirty="0">
                <a:solidFill>
                  <a:schemeClr val="tx1"/>
                </a:solidFill>
                <a:effectLst/>
                <a:latin typeface="+mn-lt"/>
                <a:ea typeface="+mn-ea"/>
                <a:cs typeface="+mn-cs"/>
              </a:rPr>
              <a:t> nu </a:t>
            </a:r>
            <a:r>
              <a:rPr lang="en-US" sz="1200" kern="1200" dirty="0" err="1">
                <a:solidFill>
                  <a:schemeClr val="tx1"/>
                </a:solidFill>
                <a:effectLst/>
                <a:latin typeface="+mn-lt"/>
                <a:ea typeface="+mn-ea"/>
                <a:cs typeface="+mn-cs"/>
              </a:rPr>
              <a:t>sunt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încă</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cercetate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și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cunoscute</a:t>
            </a:r>
            <a:r>
              <a:rPr lang="en-US" sz="1200" kern="1200" dirty="0">
                <a:solidFill>
                  <a:schemeClr val="tx1"/>
                </a:solidFill>
                <a:effectLst/>
                <a:latin typeface="+mn-lt"/>
                <a:ea typeface="+mn-ea"/>
                <a:cs typeface="+mn-cs"/>
              </a:rPr>
              <a:t>. Cu </a:t>
            </a:r>
            <a:r>
              <a:rPr lang="en-US" sz="1200" kern="1200" dirty="0" err="1">
                <a:solidFill>
                  <a:schemeClr val="tx1"/>
                </a:solidFill>
                <a:effectLst/>
                <a:latin typeface="+mn-lt"/>
                <a:ea typeface="+mn-ea"/>
                <a:cs typeface="+mn-cs"/>
              </a:rPr>
              <a:t>siguranță</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mai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este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nevoie</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atenție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și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studii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termen</a:t>
            </a:r>
            <a:r>
              <a:rPr lang="en-US" sz="1200" kern="1200" dirty="0">
                <a:solidFill>
                  <a:schemeClr val="tx1"/>
                </a:solidFill>
                <a:effectLst/>
                <a:latin typeface="+mn-lt"/>
                <a:ea typeface="+mn-ea"/>
                <a:cs typeface="+mn-cs"/>
              </a:rPr>
              <a:t> lung </a:t>
            </a:r>
            <a:r>
              <a:rPr lang="en-US" sz="1200" kern="1200" dirty="0" err="1">
                <a:solidFill>
                  <a:schemeClr val="tx1"/>
                </a:solidFill>
                <a:effectLst/>
                <a:latin typeface="+mn-lt"/>
                <a:ea typeface="+mn-ea"/>
                <a:cs typeface="+mn-cs"/>
              </a:rPr>
              <a:t>pentru</a:t>
            </a:r>
            <a:r>
              <a:rPr lang="en-US" sz="1200" kern="1200" dirty="0">
                <a:solidFill>
                  <a:schemeClr val="tx1"/>
                </a:solidFill>
                <a:effectLst/>
                <a:latin typeface="+mn-lt"/>
                <a:ea typeface="+mn-ea"/>
                <a:cs typeface="+mn-cs"/>
              </a:rPr>
              <a:t> a </a:t>
            </a:r>
            <a:r>
              <a:rPr lang="en-US" sz="1200" kern="1200" dirty="0" err="1">
                <a:solidFill>
                  <a:schemeClr val="tx1"/>
                </a:solidFill>
                <a:effectLst/>
                <a:latin typeface="+mn-lt"/>
                <a:ea typeface="+mn-ea"/>
                <a:cs typeface="+mn-cs"/>
              </a:rPr>
              <a:t>putea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avea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dovezi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concludente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asupra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diferiților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compuși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chimici</a:t>
            </a:r>
            <a:r>
              <a:rPr lang="en-US" sz="1200" kern="1200" dirty="0">
                <a:solidFill>
                  <a:schemeClr val="tx1"/>
                </a:solidFill>
                <a:effectLst/>
                <a:latin typeface="+mn-lt"/>
                <a:ea typeface="+mn-ea"/>
                <a:cs typeface="+mn-cs"/>
              </a:rPr>
              <a:t>, ale </a:t>
            </a:r>
            <a:r>
              <a:rPr lang="en-US" sz="1200" kern="1200" dirty="0" err="1">
                <a:solidFill>
                  <a:schemeClr val="tx1"/>
                </a:solidFill>
                <a:effectLst/>
                <a:latin typeface="+mn-lt"/>
                <a:ea typeface="+mn-ea"/>
                <a:cs typeface="+mn-cs"/>
              </a:rPr>
              <a:t>diferitelor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arome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utilizate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în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dispozitivele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electronice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și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efectelor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acestora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asociate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expunerii</a:t>
            </a:r>
            <a:r>
              <a:rPr lang="en-US" sz="1200" kern="1200" dirty="0">
                <a:solidFill>
                  <a:schemeClr val="tx1"/>
                </a:solidFill>
                <a:effectLst/>
                <a:latin typeface="+mn-lt"/>
                <a:ea typeface="+mn-ea"/>
                <a:cs typeface="+mn-cs"/>
              </a:rPr>
              <a:t> active </a:t>
            </a:r>
            <a:r>
              <a:rPr lang="en-US" sz="1200" kern="1200" dirty="0" err="1">
                <a:solidFill>
                  <a:schemeClr val="tx1"/>
                </a:solidFill>
                <a:effectLst/>
                <a:latin typeface="+mn-lt"/>
                <a:ea typeface="+mn-ea"/>
                <a:cs typeface="+mn-cs"/>
              </a:rPr>
              <a:t>și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pasive</a:t>
            </a:r>
            <a:r>
              <a:rPr lang="en-US" sz="1200" kern="1200" dirty="0">
                <a:solidFill>
                  <a:schemeClr val="tx1"/>
                </a:solidFill>
                <a:effectLst/>
                <a:latin typeface="+mn-lt"/>
                <a:ea typeface="+mn-ea"/>
                <a:cs typeface="+mn-cs"/>
              </a:rPr>
              <a:t>.</a:t>
            </a:r>
            <a:r>
              <a:rPr lang="ro-RO" sz="1200" kern="1200" dirty="0">
                <a:solidFill>
                  <a:schemeClr val="tx1"/>
                </a:solidFill>
                <a:effectLst/>
                <a:latin typeface="+mn-lt"/>
                <a:ea typeface="+mn-ea"/>
                <a:cs typeface="+mn-cs"/>
              </a:rPr>
              <a:t> (Seiler-Ramadas R, 2021 Oct)</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Un alt </a:t>
            </a:r>
            <a:r>
              <a:rPr lang="en-US" sz="1200" kern="1200" dirty="0" err="1">
                <a:solidFill>
                  <a:schemeClr val="tx1"/>
                </a:solidFill>
                <a:effectLst/>
                <a:latin typeface="+mn-lt"/>
                <a:ea typeface="+mn-ea"/>
                <a:cs typeface="+mn-cs"/>
              </a:rPr>
              <a:t>studiu</a:t>
            </a:r>
            <a:r>
              <a:rPr lang="en-US" sz="1200" kern="1200" dirty="0">
                <a:solidFill>
                  <a:schemeClr val="tx1"/>
                </a:solidFill>
                <a:effectLst/>
                <a:latin typeface="+mn-lt"/>
                <a:ea typeface="+mn-ea"/>
                <a:cs typeface="+mn-cs"/>
              </a:rPr>
              <a:t> de tip review </a:t>
            </a:r>
            <a:r>
              <a:rPr lang="en-US" sz="1200" kern="1200" dirty="0" err="1">
                <a:solidFill>
                  <a:schemeClr val="tx1"/>
                </a:solidFill>
                <a:effectLst/>
                <a:latin typeface="+mn-lt"/>
                <a:ea typeface="+mn-ea"/>
                <a:cs typeface="+mn-cs"/>
              </a:rPr>
              <a:t>realizat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în</a:t>
            </a:r>
            <a:r>
              <a:rPr lang="en-US" sz="1200" kern="1200" dirty="0">
                <a:solidFill>
                  <a:schemeClr val="tx1"/>
                </a:solidFill>
                <a:effectLst/>
                <a:latin typeface="+mn-lt"/>
                <a:ea typeface="+mn-ea"/>
                <a:cs typeface="+mn-cs"/>
              </a:rPr>
              <a:t> 2022 de Coral </a:t>
            </a:r>
            <a:r>
              <a:rPr lang="en-US" sz="1200" kern="1200" dirty="0" err="1">
                <a:solidFill>
                  <a:schemeClr val="tx1"/>
                </a:solidFill>
                <a:effectLst/>
                <a:latin typeface="+mn-lt"/>
                <a:ea typeface="+mn-ea"/>
                <a:cs typeface="+mn-cs"/>
              </a:rPr>
              <a:t>Giovacchini</a:t>
            </a:r>
            <a:r>
              <a:rPr lang="en-US" sz="1200" kern="1200" dirty="0">
                <a:solidFill>
                  <a:schemeClr val="tx1"/>
                </a:solidFill>
                <a:effectLst/>
                <a:latin typeface="+mn-lt"/>
                <a:ea typeface="+mn-ea"/>
                <a:cs typeface="+mn-cs"/>
              </a:rPr>
              <a:t> et all </a:t>
            </a:r>
            <a:r>
              <a:rPr lang="en-US" sz="1200" kern="1200" dirty="0" err="1">
                <a:solidFill>
                  <a:schemeClr val="tx1"/>
                </a:solidFill>
                <a:effectLst/>
                <a:latin typeface="+mn-lt"/>
                <a:ea typeface="+mn-ea"/>
                <a:cs typeface="+mn-cs"/>
              </a:rPr>
              <a:t>semnala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că</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efectele</a:t>
            </a:r>
            <a:r>
              <a:rPr lang="en-US" sz="1200" kern="1200" dirty="0">
                <a:solidFill>
                  <a:schemeClr val="tx1"/>
                </a:solidFill>
                <a:effectLst/>
                <a:latin typeface="+mn-lt"/>
                <a:ea typeface="+mn-ea"/>
                <a:cs typeface="+mn-cs"/>
              </a:rPr>
              <a:t> negative ale </a:t>
            </a:r>
            <a:r>
              <a:rPr lang="en-US" sz="1200" kern="1200" dirty="0" err="1">
                <a:solidFill>
                  <a:schemeClr val="tx1"/>
                </a:solidFill>
                <a:effectLst/>
                <a:latin typeface="+mn-lt"/>
                <a:ea typeface="+mn-ea"/>
                <a:cs typeface="+mn-cs"/>
              </a:rPr>
              <a:t>țigărilor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electronice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depășesc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orice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potențial</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beneficiu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putea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avea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acestea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în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comparație</a:t>
            </a:r>
            <a:r>
              <a:rPr lang="en-US" sz="1200" kern="1200" dirty="0">
                <a:solidFill>
                  <a:schemeClr val="tx1"/>
                </a:solidFill>
                <a:effectLst/>
                <a:latin typeface="+mn-lt"/>
                <a:ea typeface="+mn-ea"/>
                <a:cs typeface="+mn-cs"/>
              </a:rPr>
              <a:t> cu </a:t>
            </a:r>
            <a:r>
              <a:rPr lang="en-US" sz="1200" kern="1200" dirty="0" err="1">
                <a:solidFill>
                  <a:schemeClr val="tx1"/>
                </a:solidFill>
                <a:effectLst/>
                <a:latin typeface="+mn-lt"/>
                <a:ea typeface="+mn-ea"/>
                <a:cs typeface="+mn-cs"/>
              </a:rPr>
              <a:t>țigările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convenționale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atât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prin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faptul</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că</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acestea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prezintă</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riscuri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termen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scurt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mai</a:t>
            </a:r>
            <a:r>
              <a:rPr lang="en-US" sz="1200" kern="1200" dirty="0">
                <a:solidFill>
                  <a:schemeClr val="tx1"/>
                </a:solidFill>
                <a:effectLst/>
                <a:latin typeface="+mn-lt"/>
                <a:ea typeface="+mn-ea"/>
                <a:cs typeface="+mn-cs"/>
              </a:rPr>
              <a:t> ales </a:t>
            </a:r>
            <a:r>
              <a:rPr lang="en-US" sz="1200" kern="1200" dirty="0" err="1">
                <a:solidFill>
                  <a:schemeClr val="tx1"/>
                </a:solidFill>
                <a:effectLst/>
                <a:latin typeface="+mn-lt"/>
                <a:ea typeface="+mn-ea"/>
                <a:cs typeface="+mn-cs"/>
              </a:rPr>
              <a:t>în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ceea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privește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sănătatea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pulmonară</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cât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și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potențialului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efect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asupra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sănătății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publice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dat</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adoptarea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fumatului</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țigări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electronice</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către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noi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generații</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consumatori</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tutun</a:t>
            </a:r>
            <a:r>
              <a:rPr lang="en-US" sz="1200" kern="1200" dirty="0">
                <a:solidFill>
                  <a:schemeClr val="tx1"/>
                </a:solidFill>
                <a:effectLst/>
                <a:latin typeface="+mn-lt"/>
                <a:ea typeface="+mn-ea"/>
                <a:cs typeface="+mn-cs"/>
              </a:rPr>
              <a:t>.</a:t>
            </a:r>
            <a:r>
              <a:rPr lang="ro-RO" sz="1200" kern="1200" dirty="0">
                <a:solidFill>
                  <a:schemeClr val="tx1"/>
                </a:solidFill>
                <a:effectLst/>
                <a:latin typeface="+mn-lt"/>
                <a:ea typeface="+mn-ea"/>
                <a:cs typeface="+mn-cs"/>
              </a:rPr>
              <a:t> (Giovacchini CX, 2022 Nov)</a:t>
            </a:r>
            <a:endParaRPr lang="en-US" sz="1200" kern="120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Vapatul</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în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rândul</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adolescenților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și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tinerilor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reprezintă</a:t>
            </a:r>
            <a:r>
              <a:rPr lang="en-US" sz="1200" kern="1200" dirty="0">
                <a:solidFill>
                  <a:schemeClr val="tx1"/>
                </a:solidFill>
                <a:effectLst/>
                <a:latin typeface="+mn-lt"/>
                <a:ea typeface="+mn-ea"/>
                <a:cs typeface="+mn-cs"/>
              </a:rPr>
              <a:t> o </a:t>
            </a:r>
            <a:r>
              <a:rPr lang="en-US" sz="1200" kern="1200" dirty="0" err="1">
                <a:solidFill>
                  <a:schemeClr val="tx1"/>
                </a:solidFill>
                <a:effectLst/>
                <a:latin typeface="+mn-lt"/>
                <a:ea typeface="+mn-ea"/>
                <a:cs typeface="+mn-cs"/>
              </a:rPr>
              <a:t>îngrijorare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legitimă</a:t>
            </a:r>
            <a:r>
              <a:rPr lang="en-US" sz="1200" kern="1200" dirty="0">
                <a:solidFill>
                  <a:schemeClr val="tx1"/>
                </a:solidFill>
                <a:effectLst/>
                <a:latin typeface="+mn-lt"/>
                <a:ea typeface="+mn-ea"/>
                <a:cs typeface="+mn-cs"/>
              </a:rPr>
              <a:t> a </a:t>
            </a:r>
            <a:r>
              <a:rPr lang="en-US" sz="1200" kern="1200" dirty="0" err="1">
                <a:solidFill>
                  <a:schemeClr val="tx1"/>
                </a:solidFill>
                <a:effectLst/>
                <a:latin typeface="+mn-lt"/>
                <a:ea typeface="+mn-ea"/>
                <a:cs typeface="+mn-cs"/>
              </a:rPr>
              <a:t>medicilor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în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ceea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privește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riscul</a:t>
            </a:r>
            <a:r>
              <a:rPr lang="en-US" sz="1200" kern="1200" dirty="0">
                <a:solidFill>
                  <a:schemeClr val="tx1"/>
                </a:solidFill>
                <a:effectLst/>
                <a:latin typeface="+mn-lt"/>
                <a:ea typeface="+mn-ea"/>
                <a:cs typeface="+mn-cs"/>
              </a:rPr>
              <a:t> ca </a:t>
            </a:r>
            <a:r>
              <a:rPr lang="en-US" sz="1200" kern="1200" dirty="0" err="1">
                <a:solidFill>
                  <a:schemeClr val="tx1"/>
                </a:solidFill>
                <a:effectLst/>
                <a:latin typeface="+mn-lt"/>
                <a:ea typeface="+mn-ea"/>
                <a:cs typeface="+mn-cs"/>
              </a:rPr>
              <a:t>aceștia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să</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devină</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dependenți</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tutun</a:t>
            </a:r>
            <a:r>
              <a:rPr lang="en-US" sz="1200" kern="1200" dirty="0">
                <a:solidFill>
                  <a:schemeClr val="tx1"/>
                </a:solidFill>
                <a:effectLst/>
                <a:latin typeface="+mn-lt"/>
                <a:ea typeface="+mn-ea"/>
                <a:cs typeface="+mn-cs"/>
              </a:rPr>
              <a:t> la </a:t>
            </a:r>
            <a:r>
              <a:rPr lang="en-US" sz="1200" kern="1200" dirty="0" err="1">
                <a:solidFill>
                  <a:schemeClr val="tx1"/>
                </a:solidFill>
                <a:effectLst/>
                <a:latin typeface="+mn-lt"/>
                <a:ea typeface="+mn-ea"/>
                <a:cs typeface="+mn-cs"/>
              </a:rPr>
              <a:t>vârste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mici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și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efectele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adeverse</a:t>
            </a:r>
            <a:r>
              <a:rPr lang="en-US" sz="1200" kern="1200" dirty="0">
                <a:solidFill>
                  <a:schemeClr val="tx1"/>
                </a:solidFill>
                <a:effectLst/>
                <a:latin typeface="+mn-lt"/>
                <a:ea typeface="+mn-ea"/>
                <a:cs typeface="+mn-cs"/>
              </a:rPr>
              <a:t> ale </a:t>
            </a:r>
            <a:r>
              <a:rPr lang="en-US" sz="1200" kern="1200" dirty="0" err="1">
                <a:solidFill>
                  <a:schemeClr val="tx1"/>
                </a:solidFill>
                <a:effectLst/>
                <a:latin typeface="+mn-lt"/>
                <a:ea typeface="+mn-ea"/>
                <a:cs typeface="+mn-cs"/>
              </a:rPr>
              <a:t>țigărilor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electronice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asupra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sistemului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lor</a:t>
            </a:r>
            <a:r>
              <a:rPr lang="en-US" sz="1200" kern="1200" dirty="0">
                <a:solidFill>
                  <a:schemeClr val="tx1"/>
                </a:solidFill>
                <a:effectLst/>
                <a:latin typeface="+mn-lt"/>
                <a:ea typeface="+mn-ea"/>
                <a:cs typeface="+mn-cs"/>
              </a:rPr>
              <a:t> respirator </a:t>
            </a:r>
            <a:r>
              <a:rPr lang="en-US" sz="1200" kern="1200" dirty="0" err="1">
                <a:solidFill>
                  <a:schemeClr val="tx1"/>
                </a:solidFill>
                <a:effectLst/>
                <a:latin typeface="+mn-lt"/>
                <a:ea typeface="+mn-ea"/>
                <a:cs typeface="+mn-cs"/>
              </a:rPr>
              <a:t>aflat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încă</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în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dezvoltare</a:t>
            </a:r>
            <a:r>
              <a:rPr lang="en-US" sz="1200" kern="1200" dirty="0">
                <a:solidFill>
                  <a:schemeClr val="tx1"/>
                </a:solidFill>
                <a:effectLst/>
                <a:latin typeface="+mn-lt"/>
                <a:ea typeface="+mn-ea"/>
                <a:cs typeface="+mn-cs"/>
              </a:rPr>
              <a:t>. </a:t>
            </a:r>
            <a:r>
              <a:rPr lang="ro-RO" sz="1200" kern="1200" dirty="0">
                <a:solidFill>
                  <a:schemeClr val="tx1"/>
                </a:solidFill>
                <a:effectLst/>
                <a:latin typeface="+mn-lt"/>
                <a:ea typeface="+mn-ea"/>
                <a:cs typeface="+mn-cs"/>
              </a:rPr>
              <a:t>(Riccardo Polosa, 2022 November)</a:t>
            </a:r>
            <a:endParaRPr lang="en-US" sz="1200" kern="120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Țigările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electronice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dau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depedență</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sunt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dăunătoare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pentru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sănătate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și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trebui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să</a:t>
            </a:r>
            <a:r>
              <a:rPr lang="en-US" sz="1200" kern="1200" dirty="0">
                <a:solidFill>
                  <a:schemeClr val="tx1"/>
                </a:solidFill>
                <a:effectLst/>
                <a:latin typeface="+mn-lt"/>
                <a:ea typeface="+mn-ea"/>
                <a:cs typeface="+mn-cs"/>
              </a:rPr>
              <a:t> fi </a:t>
            </a:r>
            <a:r>
              <a:rPr lang="en-US" sz="1200" kern="1200" dirty="0" err="1">
                <a:solidFill>
                  <a:schemeClr val="tx1"/>
                </a:solidFill>
                <a:effectLst/>
                <a:latin typeface="+mn-lt"/>
                <a:ea typeface="+mn-ea"/>
                <a:cs typeface="+mn-cs"/>
              </a:rPr>
              <a:t>reglementate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pentru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protejarea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sănătății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publice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Copiii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și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adolescenții</a:t>
            </a:r>
            <a:r>
              <a:rPr lang="en-US" sz="1200" kern="1200" dirty="0">
                <a:solidFill>
                  <a:schemeClr val="tx1"/>
                </a:solidFill>
                <a:effectLst/>
                <a:latin typeface="+mn-lt"/>
                <a:ea typeface="+mn-ea"/>
                <a:cs typeface="+mn-cs"/>
              </a:rPr>
              <a:t> care </a:t>
            </a:r>
            <a:r>
              <a:rPr lang="en-US" sz="1200" kern="1200" dirty="0" err="1">
                <a:solidFill>
                  <a:schemeClr val="tx1"/>
                </a:solidFill>
                <a:effectLst/>
                <a:latin typeface="+mn-lt"/>
                <a:ea typeface="+mn-ea"/>
                <a:cs typeface="+mn-cs"/>
              </a:rPr>
              <a:t>utilizează</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țigările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electronice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își</a:t>
            </a:r>
            <a:r>
              <a:rPr lang="en-US" sz="1200" kern="1200" dirty="0">
                <a:solidFill>
                  <a:schemeClr val="tx1"/>
                </a:solidFill>
                <a:effectLst/>
                <a:latin typeface="+mn-lt"/>
                <a:ea typeface="+mn-ea"/>
                <a:cs typeface="+mn-cs"/>
              </a:rPr>
              <a:t> pot </a:t>
            </a:r>
            <a:r>
              <a:rPr lang="en-US" sz="1200" kern="1200" dirty="0" err="1">
                <a:solidFill>
                  <a:schemeClr val="tx1"/>
                </a:solidFill>
                <a:effectLst/>
                <a:latin typeface="+mn-lt"/>
                <a:ea typeface="+mn-ea"/>
                <a:cs typeface="+mn-cs"/>
              </a:rPr>
              <a:t>dubla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riscul</a:t>
            </a:r>
            <a:r>
              <a:rPr lang="en-US" sz="1200" kern="1200" dirty="0">
                <a:solidFill>
                  <a:schemeClr val="tx1"/>
                </a:solidFill>
                <a:effectLst/>
                <a:latin typeface="+mn-lt"/>
                <a:ea typeface="+mn-ea"/>
                <a:cs typeface="+mn-cs"/>
              </a:rPr>
              <a:t> de a </a:t>
            </a:r>
            <a:r>
              <a:rPr lang="en-US" sz="1200" kern="1200" dirty="0" err="1">
                <a:solidFill>
                  <a:schemeClr val="tx1"/>
                </a:solidFill>
                <a:effectLst/>
                <a:latin typeface="+mn-lt"/>
                <a:ea typeface="+mn-ea"/>
                <a:cs typeface="+mn-cs"/>
              </a:rPr>
              <a:t>fuma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țigări</a:t>
            </a:r>
            <a:r>
              <a:rPr lang="en-US" sz="1200" kern="1200" dirty="0">
                <a:solidFill>
                  <a:schemeClr val="tx1"/>
                </a:solidFill>
                <a:effectLst/>
                <a:latin typeface="+mn-lt"/>
                <a:ea typeface="+mn-ea"/>
                <a:cs typeface="+mn-cs"/>
              </a:rPr>
              <a:t>. </a:t>
            </a:r>
            <a:r>
              <a:rPr lang="ro-RO" sz="1200" kern="1200" dirty="0">
                <a:solidFill>
                  <a:schemeClr val="tx1"/>
                </a:solidFill>
                <a:effectLst/>
                <a:latin typeface="+mn-lt"/>
                <a:ea typeface="+mn-ea"/>
                <a:cs typeface="+mn-cs"/>
              </a:rPr>
              <a:t>(World Health Organization, 2021 July)</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7EEBBD1-9222-4AAF-AB64-478B17B26EC8}" type="slidenum">
              <a:rPr lang="en-US" smtClean="0"/>
              <a:t>10</a:t>
            </a:fld>
            <a:endParaRPr lang="en-US"/>
          </a:p>
        </p:txBody>
      </p:sp>
    </p:spTree>
    <p:extLst>
      <p:ext uri="{BB962C8B-B14F-4D97-AF65-F5344CB8AC3E}">
        <p14:creationId xmlns:p14="http://schemas.microsoft.com/office/powerpoint/2010/main" val="10300852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a:solidFill>
                  <a:schemeClr val="tx1"/>
                </a:solidFill>
                <a:effectLst/>
                <a:latin typeface="+mn-lt"/>
                <a:ea typeface="+mn-ea"/>
                <a:cs typeface="+mn-cs"/>
              </a:rPr>
              <a:t>Produsele</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fumat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bazate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tutun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încălzit</a:t>
            </a:r>
            <a:r>
              <a:rPr lang="en-US" sz="1200" kern="1200" dirty="0">
                <a:solidFill>
                  <a:schemeClr val="tx1"/>
                </a:solidFill>
                <a:effectLst/>
                <a:latin typeface="+mn-lt"/>
                <a:ea typeface="+mn-ea"/>
                <a:cs typeface="+mn-cs"/>
              </a:rPr>
              <a:t> (HTP-heated tobacco products, </a:t>
            </a:r>
            <a:r>
              <a:rPr lang="en-US" sz="1200" kern="1200" dirty="0" err="1">
                <a:solidFill>
                  <a:schemeClr val="tx1"/>
                </a:solidFill>
                <a:effectLst/>
                <a:latin typeface="+mn-lt"/>
                <a:ea typeface="+mn-ea"/>
                <a:cs typeface="+mn-cs"/>
              </a:rPr>
              <a:t>tipuri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precum</a:t>
            </a:r>
            <a:r>
              <a:rPr lang="en-US" sz="1200" kern="1200" dirty="0">
                <a:solidFill>
                  <a:schemeClr val="tx1"/>
                </a:solidFill>
                <a:effectLst/>
                <a:latin typeface="+mn-lt"/>
                <a:ea typeface="+mn-ea"/>
                <a:cs typeface="+mn-cs"/>
              </a:rPr>
              <a:t>: IQOS, </a:t>
            </a:r>
            <a:r>
              <a:rPr lang="en-US" sz="1200" kern="1200" dirty="0" err="1">
                <a:solidFill>
                  <a:schemeClr val="tx1"/>
                </a:solidFill>
                <a:effectLst/>
                <a:latin typeface="+mn-lt"/>
                <a:ea typeface="+mn-ea"/>
                <a:cs typeface="+mn-cs"/>
              </a:rPr>
              <a:t>Glo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iFuse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sunt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produse</a:t>
            </a:r>
            <a:r>
              <a:rPr lang="en-US" sz="1200" kern="1200" dirty="0">
                <a:solidFill>
                  <a:schemeClr val="tx1"/>
                </a:solidFill>
                <a:effectLst/>
                <a:latin typeface="+mn-lt"/>
                <a:ea typeface="+mn-ea"/>
                <a:cs typeface="+mn-cs"/>
              </a:rPr>
              <a:t> care </a:t>
            </a:r>
            <a:r>
              <a:rPr lang="en-US" sz="1200" kern="1200" dirty="0" err="1">
                <a:solidFill>
                  <a:schemeClr val="tx1"/>
                </a:solidFill>
                <a:effectLst/>
                <a:latin typeface="+mn-lt"/>
                <a:ea typeface="+mn-ea"/>
                <a:cs typeface="+mn-cs"/>
              </a:rPr>
              <a:t>eliberează</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vapori</a:t>
            </a:r>
            <a:r>
              <a:rPr lang="en-US" sz="1200" kern="1200" dirty="0">
                <a:solidFill>
                  <a:schemeClr val="tx1"/>
                </a:solidFill>
                <a:effectLst/>
                <a:latin typeface="+mn-lt"/>
                <a:ea typeface="+mn-ea"/>
                <a:cs typeface="+mn-cs"/>
              </a:rPr>
              <a:t> cu </a:t>
            </a:r>
            <a:r>
              <a:rPr lang="en-US" sz="1200" kern="1200" dirty="0" err="1">
                <a:solidFill>
                  <a:schemeClr val="tx1"/>
                </a:solidFill>
                <a:effectLst/>
                <a:latin typeface="+mn-lt"/>
                <a:ea typeface="+mn-ea"/>
                <a:cs typeface="+mn-cs"/>
              </a:rPr>
              <a:t>miros</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tutun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și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nicotină</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fără</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semnele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tradiționale</a:t>
            </a:r>
            <a:r>
              <a:rPr lang="en-US" sz="1200" kern="1200" dirty="0">
                <a:solidFill>
                  <a:schemeClr val="tx1"/>
                </a:solidFill>
                <a:effectLst/>
                <a:latin typeface="+mn-lt"/>
                <a:ea typeface="+mn-ea"/>
                <a:cs typeface="+mn-cs"/>
              </a:rPr>
              <a:t> ale </a:t>
            </a:r>
            <a:r>
              <a:rPr lang="en-US" sz="1200" kern="1200" dirty="0" err="1">
                <a:solidFill>
                  <a:schemeClr val="tx1"/>
                </a:solidFill>
                <a:effectLst/>
                <a:latin typeface="+mn-lt"/>
                <a:ea typeface="+mn-ea"/>
                <a:cs typeface="+mn-cs"/>
              </a:rPr>
              <a:t>combustiei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foc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fum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și</a:t>
            </a:r>
            <a:r>
              <a:rPr lang="en-US" sz="1200" kern="1200" dirty="0">
                <a:solidFill>
                  <a:schemeClr val="tx1"/>
                </a:solidFill>
                <a:effectLst/>
                <a:latin typeface="+mn-lt"/>
                <a:ea typeface="+mn-ea"/>
                <a:cs typeface="+mn-cs"/>
              </a:rPr>
              <a:t> scrum. </a:t>
            </a:r>
            <a:r>
              <a:rPr lang="ro-RO" sz="1200" kern="1200" dirty="0">
                <a:solidFill>
                  <a:schemeClr val="tx1"/>
                </a:solidFill>
                <a:effectLst/>
                <a:latin typeface="+mn-lt"/>
                <a:ea typeface="+mn-ea"/>
                <a:cs typeface="+mn-cs"/>
              </a:rPr>
              <a:t>(Fried ND, 2020 Dec 1)</a:t>
            </a:r>
            <a:endParaRPr lang="en-US" sz="1200" kern="120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Produsele</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fumat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bazate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tutun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încălzit</a:t>
            </a:r>
            <a:r>
              <a:rPr lang="en-US" sz="1200" kern="1200" dirty="0">
                <a:solidFill>
                  <a:schemeClr val="tx1"/>
                </a:solidFill>
                <a:effectLst/>
                <a:latin typeface="+mn-lt"/>
                <a:ea typeface="+mn-ea"/>
                <a:cs typeface="+mn-cs"/>
              </a:rPr>
              <a:t> - </a:t>
            </a:r>
            <a:r>
              <a:rPr lang="en-US" sz="1200" kern="1200" dirty="0" err="1">
                <a:solidFill>
                  <a:schemeClr val="tx1"/>
                </a:solidFill>
                <a:effectLst/>
                <a:latin typeface="+mn-lt"/>
                <a:ea typeface="+mn-ea"/>
                <a:cs typeface="+mn-cs"/>
              </a:rPr>
              <a:t>conțin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tutun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și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expun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utilizatorul</a:t>
            </a:r>
            <a:r>
              <a:rPr lang="en-US" sz="1200" kern="1200" dirty="0">
                <a:solidFill>
                  <a:schemeClr val="tx1"/>
                </a:solidFill>
                <a:effectLst/>
                <a:latin typeface="+mn-lt"/>
                <a:ea typeface="+mn-ea"/>
                <a:cs typeface="+mn-cs"/>
              </a:rPr>
              <a:t> la </a:t>
            </a:r>
            <a:r>
              <a:rPr lang="en-US" sz="1200" kern="1200" dirty="0" err="1">
                <a:solidFill>
                  <a:schemeClr val="tx1"/>
                </a:solidFill>
                <a:effectLst/>
                <a:latin typeface="+mn-lt"/>
                <a:ea typeface="+mn-ea"/>
                <a:cs typeface="+mn-cs"/>
              </a:rPr>
              <a:t>emisii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toxice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dintre</a:t>
            </a:r>
            <a:r>
              <a:rPr lang="en-US" sz="1200" kern="1200" dirty="0">
                <a:solidFill>
                  <a:schemeClr val="tx1"/>
                </a:solidFill>
                <a:effectLst/>
                <a:latin typeface="+mn-lt"/>
                <a:ea typeface="+mn-ea"/>
                <a:cs typeface="+mn-cs"/>
              </a:rPr>
              <a:t> care </a:t>
            </a:r>
            <a:r>
              <a:rPr lang="en-US" sz="1200" kern="1200" dirty="0" err="1">
                <a:solidFill>
                  <a:schemeClr val="tx1"/>
                </a:solidFill>
                <a:effectLst/>
                <a:latin typeface="+mn-lt"/>
                <a:ea typeface="+mn-ea"/>
                <a:cs typeface="+mn-cs"/>
              </a:rPr>
              <a:t>multe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sunt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asociate</a:t>
            </a:r>
            <a:r>
              <a:rPr lang="en-US" sz="1200" kern="1200" dirty="0">
                <a:solidFill>
                  <a:schemeClr val="tx1"/>
                </a:solidFill>
                <a:effectLst/>
                <a:latin typeface="+mn-lt"/>
                <a:ea typeface="+mn-ea"/>
                <a:cs typeface="+mn-cs"/>
              </a:rPr>
              <a:t> cu </a:t>
            </a:r>
            <a:r>
              <a:rPr lang="en-US" sz="1200" kern="1200" dirty="0" err="1">
                <a:solidFill>
                  <a:schemeClr val="tx1"/>
                </a:solidFill>
                <a:effectLst/>
                <a:latin typeface="+mn-lt"/>
                <a:ea typeface="+mn-ea"/>
                <a:cs typeface="+mn-cs"/>
              </a:rPr>
              <a:t>cancerul</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și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sunt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dăunătoare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sănătății</a:t>
            </a:r>
            <a:r>
              <a:rPr lang="en-US" sz="1200" kern="1200" dirty="0">
                <a:solidFill>
                  <a:schemeClr val="tx1"/>
                </a:solidFill>
                <a:effectLst/>
                <a:latin typeface="+mn-lt"/>
                <a:ea typeface="+mn-ea"/>
                <a:cs typeface="+mn-cs"/>
              </a:rPr>
              <a:t>. </a:t>
            </a:r>
            <a:r>
              <a:rPr lang="ro-RO" sz="1200" kern="1200" dirty="0">
                <a:solidFill>
                  <a:schemeClr val="tx1"/>
                </a:solidFill>
                <a:effectLst/>
                <a:latin typeface="+mn-lt"/>
                <a:ea typeface="+mn-ea"/>
                <a:cs typeface="+mn-cs"/>
              </a:rPr>
              <a:t>(World Health Organization, 2023)</a:t>
            </a:r>
            <a:endParaRPr lang="en-US" sz="1200" kern="120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Deși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produsele</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tutun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încălzit</a:t>
            </a:r>
            <a:r>
              <a:rPr lang="en-US" sz="1200" kern="1200" dirty="0">
                <a:solidFill>
                  <a:schemeClr val="tx1"/>
                </a:solidFill>
                <a:effectLst/>
                <a:latin typeface="+mn-lt"/>
                <a:ea typeface="+mn-ea"/>
                <a:cs typeface="+mn-cs"/>
              </a:rPr>
              <a:t> se </a:t>
            </a:r>
            <a:r>
              <a:rPr lang="en-US" sz="1200" kern="1200" dirty="0" err="1">
                <a:solidFill>
                  <a:schemeClr val="tx1"/>
                </a:solidFill>
                <a:effectLst/>
                <a:latin typeface="+mn-lt"/>
                <a:ea typeface="+mn-ea"/>
                <a:cs typeface="+mn-cs"/>
              </a:rPr>
              <a:t>vând</a:t>
            </a:r>
            <a:r>
              <a:rPr lang="en-US" sz="1200" kern="1200" dirty="0">
                <a:solidFill>
                  <a:schemeClr val="tx1"/>
                </a:solidFill>
                <a:effectLst/>
                <a:latin typeface="+mn-lt"/>
                <a:ea typeface="+mn-ea"/>
                <a:cs typeface="+mn-cs"/>
              </a:rPr>
              <a:t> sub </a:t>
            </a:r>
            <a:r>
              <a:rPr lang="en-US" sz="1200" kern="1200" dirty="0" err="1">
                <a:solidFill>
                  <a:schemeClr val="tx1"/>
                </a:solidFill>
                <a:effectLst/>
                <a:latin typeface="+mn-lt"/>
                <a:ea typeface="+mn-ea"/>
                <a:cs typeface="+mn-cs"/>
              </a:rPr>
              <a:t>reclama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că</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sunt</a:t>
            </a:r>
            <a:r>
              <a:rPr lang="en-US" sz="1200" kern="1200" dirty="0">
                <a:solidFill>
                  <a:schemeClr val="tx1"/>
                </a:solidFill>
                <a:effectLst/>
                <a:latin typeface="+mn-lt"/>
                <a:ea typeface="+mn-ea"/>
                <a:cs typeface="+mn-cs"/>
              </a:rPr>
              <a:t> o </a:t>
            </a:r>
            <a:r>
              <a:rPr lang="en-US" sz="1200" kern="1200" dirty="0" err="1">
                <a:solidFill>
                  <a:schemeClr val="tx1"/>
                </a:solidFill>
                <a:effectLst/>
                <a:latin typeface="+mn-lt"/>
                <a:ea typeface="+mn-ea"/>
                <a:cs typeface="+mn-cs"/>
              </a:rPr>
              <a:t>alternativă</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mai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puțin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dăunătoare</a:t>
            </a:r>
            <a:r>
              <a:rPr lang="en-US" sz="1200" kern="1200" dirty="0">
                <a:solidFill>
                  <a:schemeClr val="tx1"/>
                </a:solidFill>
                <a:effectLst/>
                <a:latin typeface="+mn-lt"/>
                <a:ea typeface="+mn-ea"/>
                <a:cs typeface="+mn-cs"/>
              </a:rPr>
              <a:t> la </a:t>
            </a:r>
            <a:r>
              <a:rPr lang="en-US" sz="1200" kern="1200" dirty="0" err="1">
                <a:solidFill>
                  <a:schemeClr val="tx1"/>
                </a:solidFill>
                <a:effectLst/>
                <a:latin typeface="+mn-lt"/>
                <a:ea typeface="+mn-ea"/>
                <a:cs typeface="+mn-cs"/>
              </a:rPr>
              <a:t>țigările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convenționale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realitatea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este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că</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acestea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sunt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dăunătoare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sănătății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Totuși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produsele</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tutun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încălzit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produc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emisii</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substanțe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chimice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inclusiv</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nicotină</a:t>
            </a:r>
            <a:r>
              <a:rPr lang="en-US" sz="1200" kern="1200" dirty="0">
                <a:solidFill>
                  <a:schemeClr val="tx1"/>
                </a:solidFill>
                <a:effectLst/>
                <a:latin typeface="+mn-lt"/>
                <a:ea typeface="+mn-ea"/>
                <a:cs typeface="+mn-cs"/>
              </a:rPr>
              <a:t>, benzene, </a:t>
            </a:r>
            <a:r>
              <a:rPr lang="en-US" sz="1200" kern="1200" dirty="0" err="1">
                <a:solidFill>
                  <a:schemeClr val="tx1"/>
                </a:solidFill>
                <a:effectLst/>
                <a:latin typeface="+mn-lt"/>
                <a:ea typeface="+mn-ea"/>
                <a:cs typeface="+mn-cs"/>
              </a:rPr>
              <a:t>acroleină</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și</a:t>
            </a:r>
            <a:r>
              <a:rPr lang="en-US" sz="1200" kern="1200" dirty="0">
                <a:solidFill>
                  <a:schemeClr val="tx1"/>
                </a:solidFill>
                <a:effectLst/>
                <a:latin typeface="+mn-lt"/>
                <a:ea typeface="+mn-ea"/>
                <a:cs typeface="+mn-cs"/>
              </a:rPr>
              <a:t> nitrosamine. </a:t>
            </a:r>
            <a:r>
              <a:rPr lang="en-US" sz="1200" kern="1200" dirty="0" err="1">
                <a:solidFill>
                  <a:schemeClr val="tx1"/>
                </a:solidFill>
                <a:effectLst/>
                <a:latin typeface="+mn-lt"/>
                <a:ea typeface="+mn-ea"/>
                <a:cs typeface="+mn-cs"/>
              </a:rPr>
              <a:t>Printre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efectele</a:t>
            </a:r>
            <a:r>
              <a:rPr lang="en-US" sz="1200" kern="1200" dirty="0">
                <a:solidFill>
                  <a:schemeClr val="tx1"/>
                </a:solidFill>
                <a:effectLst/>
                <a:latin typeface="+mn-lt"/>
                <a:ea typeface="+mn-ea"/>
                <a:cs typeface="+mn-cs"/>
              </a:rPr>
              <a:t> negative </a:t>
            </a:r>
            <a:r>
              <a:rPr lang="en-US" sz="1200" kern="1200" dirty="0" err="1">
                <a:solidFill>
                  <a:schemeClr val="tx1"/>
                </a:solidFill>
                <a:effectLst/>
                <a:latin typeface="+mn-lt"/>
                <a:ea typeface="+mn-ea"/>
                <a:cs typeface="+mn-cs"/>
              </a:rPr>
              <a:t>semnalate</a:t>
            </a:r>
            <a:r>
              <a:rPr lang="en-US" sz="1200" kern="1200" dirty="0">
                <a:solidFill>
                  <a:schemeClr val="tx1"/>
                </a:solidFill>
                <a:effectLst/>
                <a:latin typeface="+mn-lt"/>
                <a:ea typeface="+mn-ea"/>
                <a:cs typeface="+mn-cs"/>
              </a:rPr>
              <a:t> se </a:t>
            </a:r>
            <a:r>
              <a:rPr lang="en-US" sz="1200" kern="1200" dirty="0" err="1">
                <a:solidFill>
                  <a:schemeClr val="tx1"/>
                </a:solidFill>
                <a:effectLst/>
                <a:latin typeface="+mn-lt"/>
                <a:ea typeface="+mn-ea"/>
                <a:cs typeface="+mn-cs"/>
              </a:rPr>
              <a:t>numără</a:t>
            </a:r>
            <a:r>
              <a:rPr lang="en-US" sz="1200" kern="1200" dirty="0">
                <a:solidFill>
                  <a:schemeClr val="tx1"/>
                </a:solidFill>
                <a:effectLst/>
                <a:latin typeface="+mn-lt"/>
                <a:ea typeface="+mn-ea"/>
                <a:cs typeface="+mn-cs"/>
              </a:rPr>
              <a:t>: </a:t>
            </a:r>
          </a:p>
          <a:p>
            <a:pPr lvl="0"/>
            <a:r>
              <a:rPr lang="en-US" sz="1200" kern="1200" dirty="0" err="1">
                <a:solidFill>
                  <a:schemeClr val="tx1"/>
                </a:solidFill>
                <a:effectLst/>
                <a:latin typeface="+mn-lt"/>
                <a:ea typeface="+mn-ea"/>
                <a:cs typeface="+mn-cs"/>
              </a:rPr>
              <a:t>alterarea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funcției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mitocondriale</a:t>
            </a:r>
            <a:r>
              <a:rPr lang="en-US" sz="1200" kern="1200" dirty="0">
                <a:solidFill>
                  <a:schemeClr val="tx1"/>
                </a:solidFill>
                <a:effectLst/>
                <a:latin typeface="+mn-lt"/>
                <a:ea typeface="+mn-ea"/>
                <a:cs typeface="+mn-cs"/>
              </a:rPr>
              <a:t> care, </a:t>
            </a:r>
            <a:r>
              <a:rPr lang="en-US" sz="1200" kern="1200" dirty="0" err="1">
                <a:solidFill>
                  <a:schemeClr val="tx1"/>
                </a:solidFill>
                <a:effectLst/>
                <a:latin typeface="+mn-lt"/>
                <a:ea typeface="+mn-ea"/>
                <a:cs typeface="+mn-cs"/>
              </a:rPr>
              <a:t>pe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termen</a:t>
            </a:r>
            <a:r>
              <a:rPr lang="en-US" sz="1200" kern="1200" dirty="0">
                <a:solidFill>
                  <a:schemeClr val="tx1"/>
                </a:solidFill>
                <a:effectLst/>
                <a:latin typeface="+mn-lt"/>
                <a:ea typeface="+mn-ea"/>
                <a:cs typeface="+mn-cs"/>
              </a:rPr>
              <a:t> lung </a:t>
            </a:r>
            <a:r>
              <a:rPr lang="en-US" sz="1200" kern="1200" dirty="0" err="1">
                <a:solidFill>
                  <a:schemeClr val="tx1"/>
                </a:solidFill>
                <a:effectLst/>
                <a:latin typeface="+mn-lt"/>
                <a:ea typeface="+mn-ea"/>
                <a:cs typeface="+mn-cs"/>
              </a:rPr>
              <a:t>poate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exacerba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inflamația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căilor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aeriene</a:t>
            </a:r>
            <a:r>
              <a:rPr lang="en-US" sz="1200" kern="1200" dirty="0">
                <a:solidFill>
                  <a:schemeClr val="tx1"/>
                </a:solidFill>
                <a:effectLst/>
                <a:latin typeface="+mn-lt"/>
                <a:ea typeface="+mn-ea"/>
                <a:cs typeface="+mn-cs"/>
              </a:rPr>
              <a:t>, cu </a:t>
            </a:r>
            <a:r>
              <a:rPr lang="en-US" sz="1200" kern="1200" dirty="0" err="1">
                <a:solidFill>
                  <a:schemeClr val="tx1"/>
                </a:solidFill>
                <a:effectLst/>
                <a:latin typeface="+mn-lt"/>
                <a:ea typeface="+mn-ea"/>
                <a:cs typeface="+mn-cs"/>
              </a:rPr>
              <a:t>remodelare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și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posibil</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carcinogeneză</a:t>
            </a:r>
            <a:r>
              <a:rPr lang="en-US" sz="1200" kern="1200" dirty="0">
                <a:solidFill>
                  <a:schemeClr val="tx1"/>
                </a:solidFill>
                <a:effectLst/>
                <a:latin typeface="+mn-lt"/>
                <a:ea typeface="+mn-ea"/>
                <a:cs typeface="+mn-cs"/>
              </a:rPr>
              <a:t>, </a:t>
            </a:r>
            <a:r>
              <a:rPr lang="ro-RO" sz="1200" kern="1200" dirty="0">
                <a:solidFill>
                  <a:schemeClr val="tx1"/>
                </a:solidFill>
                <a:effectLst/>
                <a:latin typeface="+mn-lt"/>
                <a:ea typeface="+mn-ea"/>
                <a:cs typeface="+mn-cs"/>
              </a:rPr>
              <a:t>(Znyk M, 2021 Jun 21)</a:t>
            </a:r>
            <a:endParaRPr lang="en-US" sz="1200" kern="1200" dirty="0">
              <a:solidFill>
                <a:schemeClr val="tx1"/>
              </a:solidFill>
              <a:effectLst/>
              <a:latin typeface="+mn-lt"/>
              <a:ea typeface="+mn-ea"/>
              <a:cs typeface="+mn-cs"/>
            </a:endParaRPr>
          </a:p>
          <a:p>
            <a:pPr lvl="0"/>
            <a:r>
              <a:rPr lang="en-US" sz="1200" kern="1200" dirty="0" err="1">
                <a:solidFill>
                  <a:schemeClr val="tx1"/>
                </a:solidFill>
                <a:effectLst/>
                <a:latin typeface="+mn-lt"/>
                <a:ea typeface="+mn-ea"/>
                <a:cs typeface="+mn-cs"/>
              </a:rPr>
              <a:t>creșterea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stresului</a:t>
            </a:r>
            <a:r>
              <a:rPr lang="en-US" sz="1200" kern="1200" dirty="0">
                <a:solidFill>
                  <a:schemeClr val="tx1"/>
                </a:solidFill>
                <a:effectLst/>
                <a:latin typeface="+mn-lt"/>
                <a:ea typeface="+mn-ea"/>
                <a:cs typeface="+mn-cs"/>
              </a:rPr>
              <a:t> oxidative </a:t>
            </a:r>
            <a:r>
              <a:rPr lang="en-US" sz="1200" kern="1200" dirty="0" err="1">
                <a:solidFill>
                  <a:schemeClr val="tx1"/>
                </a:solidFill>
                <a:effectLst/>
                <a:latin typeface="+mn-lt"/>
                <a:ea typeface="+mn-ea"/>
                <a:cs typeface="+mn-cs"/>
              </a:rPr>
              <a:t>și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creșterea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susceptibilității</a:t>
            </a:r>
            <a:r>
              <a:rPr lang="en-US" sz="1200" kern="1200" dirty="0">
                <a:solidFill>
                  <a:schemeClr val="tx1"/>
                </a:solidFill>
                <a:effectLst/>
                <a:latin typeface="+mn-lt"/>
                <a:ea typeface="+mn-ea"/>
                <a:cs typeface="+mn-cs"/>
              </a:rPr>
              <a:t> la </a:t>
            </a:r>
            <a:r>
              <a:rPr lang="en-US" sz="1200" kern="1200" dirty="0" err="1">
                <a:solidFill>
                  <a:schemeClr val="tx1"/>
                </a:solidFill>
                <a:effectLst/>
                <a:latin typeface="+mn-lt"/>
                <a:ea typeface="+mn-ea"/>
                <a:cs typeface="+mn-cs"/>
              </a:rPr>
              <a:t>infecții</a:t>
            </a:r>
            <a:r>
              <a:rPr lang="en-US" sz="1200" kern="1200" dirty="0">
                <a:solidFill>
                  <a:schemeClr val="tx1"/>
                </a:solidFill>
                <a:effectLst/>
                <a:latin typeface="+mn-lt"/>
                <a:ea typeface="+mn-ea"/>
                <a:cs typeface="+mn-cs"/>
              </a:rPr>
              <a:t> a </a:t>
            </a:r>
            <a:r>
              <a:rPr lang="en-US" sz="1200" kern="1200" dirty="0" err="1">
                <a:solidFill>
                  <a:schemeClr val="tx1"/>
                </a:solidFill>
                <a:effectLst/>
                <a:latin typeface="+mn-lt"/>
                <a:ea typeface="+mn-ea"/>
                <a:cs typeface="+mn-cs"/>
              </a:rPr>
              <a:t>tractului</a:t>
            </a:r>
            <a:r>
              <a:rPr lang="en-US" sz="1200" kern="1200" dirty="0">
                <a:solidFill>
                  <a:schemeClr val="tx1"/>
                </a:solidFill>
                <a:effectLst/>
                <a:latin typeface="+mn-lt"/>
                <a:ea typeface="+mn-ea"/>
                <a:cs typeface="+mn-cs"/>
              </a:rPr>
              <a:t> respirator </a:t>
            </a:r>
            <a:r>
              <a:rPr lang="ro-RO" sz="1200" kern="1200" dirty="0">
                <a:solidFill>
                  <a:schemeClr val="tx1"/>
                </a:solidFill>
                <a:effectLst/>
                <a:latin typeface="+mn-lt"/>
                <a:ea typeface="+mn-ea"/>
                <a:cs typeface="+mn-cs"/>
              </a:rPr>
              <a:t>(Znyk M, 2021 Jun 21)</a:t>
            </a:r>
            <a:endParaRPr lang="en-US" sz="1200" kern="1200" dirty="0">
              <a:solidFill>
                <a:schemeClr val="tx1"/>
              </a:solidFill>
              <a:effectLst/>
              <a:latin typeface="+mn-lt"/>
              <a:ea typeface="+mn-ea"/>
              <a:cs typeface="+mn-cs"/>
            </a:endParaRPr>
          </a:p>
          <a:p>
            <a:pPr lvl="0"/>
            <a:r>
              <a:rPr lang="en-US" sz="1200" kern="1200" dirty="0" err="1">
                <a:solidFill>
                  <a:schemeClr val="tx1"/>
                </a:solidFill>
                <a:effectLst/>
                <a:latin typeface="+mn-lt"/>
                <a:ea typeface="+mn-ea"/>
                <a:cs typeface="+mn-cs"/>
              </a:rPr>
              <a:t>expunerea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cronică</a:t>
            </a:r>
            <a:r>
              <a:rPr lang="en-US" sz="1200" kern="1200" dirty="0">
                <a:solidFill>
                  <a:schemeClr val="tx1"/>
                </a:solidFill>
                <a:effectLst/>
                <a:latin typeface="+mn-lt"/>
                <a:ea typeface="+mn-ea"/>
                <a:cs typeface="+mn-cs"/>
              </a:rPr>
              <a:t> la </a:t>
            </a:r>
            <a:r>
              <a:rPr lang="en-US" sz="1200" kern="1200" dirty="0" err="1">
                <a:solidFill>
                  <a:schemeClr val="tx1"/>
                </a:solidFill>
                <a:effectLst/>
                <a:latin typeface="+mn-lt"/>
                <a:ea typeface="+mn-ea"/>
                <a:cs typeface="+mn-cs"/>
              </a:rPr>
              <a:t>acroleină</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compus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identificat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în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concentrații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mari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atăt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în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fumul</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țigări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convenționale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cât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și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în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cel</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tutun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încălzit</a:t>
            </a:r>
            <a:r>
              <a:rPr lang="en-US" sz="1200" kern="1200" dirty="0">
                <a:solidFill>
                  <a:schemeClr val="tx1"/>
                </a:solidFill>
                <a:effectLst/>
                <a:latin typeface="+mn-lt"/>
                <a:ea typeface="+mn-ea"/>
                <a:cs typeface="+mn-cs"/>
              </a:rPr>
              <a:t>) duce la </a:t>
            </a:r>
            <a:r>
              <a:rPr lang="en-US" sz="1200" kern="1200" dirty="0" err="1">
                <a:solidFill>
                  <a:schemeClr val="tx1"/>
                </a:solidFill>
                <a:effectLst/>
                <a:latin typeface="+mn-lt"/>
                <a:ea typeface="+mn-ea"/>
                <a:cs typeface="+mn-cs"/>
              </a:rPr>
              <a:t>astm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afectare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pulmonară</a:t>
            </a:r>
            <a:r>
              <a:rPr lang="en-US" sz="1200" kern="1200" dirty="0">
                <a:solidFill>
                  <a:schemeClr val="tx1"/>
                </a:solidFill>
                <a:effectLst/>
                <a:latin typeface="+mn-lt"/>
                <a:ea typeface="+mn-ea"/>
                <a:cs typeface="+mn-cs"/>
              </a:rPr>
              <a:t>, BPOC </a:t>
            </a:r>
            <a:r>
              <a:rPr lang="en-US" sz="1200" kern="1200" dirty="0" err="1">
                <a:solidFill>
                  <a:schemeClr val="tx1"/>
                </a:solidFill>
                <a:effectLst/>
                <a:latin typeface="+mn-lt"/>
                <a:ea typeface="+mn-ea"/>
                <a:cs typeface="+mn-cs"/>
              </a:rPr>
              <a:t>și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chiar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cancere</a:t>
            </a:r>
            <a:r>
              <a:rPr lang="en-US" sz="1200" kern="1200" dirty="0">
                <a:solidFill>
                  <a:schemeClr val="tx1"/>
                </a:solidFill>
                <a:effectLst/>
                <a:latin typeface="+mn-lt"/>
                <a:ea typeface="+mn-ea"/>
                <a:cs typeface="+mn-cs"/>
              </a:rPr>
              <a:t> la </a:t>
            </a:r>
            <a:r>
              <a:rPr lang="en-US" sz="1200" kern="1200" dirty="0" err="1">
                <a:solidFill>
                  <a:schemeClr val="tx1"/>
                </a:solidFill>
                <a:effectLst/>
                <a:latin typeface="+mn-lt"/>
                <a:ea typeface="+mn-ea"/>
                <a:cs typeface="+mn-cs"/>
              </a:rPr>
              <a:t>nivelul</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sistemului</a:t>
            </a:r>
            <a:r>
              <a:rPr lang="en-US" sz="1200" kern="1200" dirty="0">
                <a:solidFill>
                  <a:schemeClr val="tx1"/>
                </a:solidFill>
                <a:effectLst/>
                <a:latin typeface="+mn-lt"/>
                <a:ea typeface="+mn-ea"/>
                <a:cs typeface="+mn-cs"/>
              </a:rPr>
              <a:t> respirator </a:t>
            </a:r>
            <a:r>
              <a:rPr lang="ro-RO" sz="1200" kern="1200" dirty="0">
                <a:solidFill>
                  <a:schemeClr val="tx1"/>
                </a:solidFill>
                <a:effectLst/>
                <a:latin typeface="+mn-lt"/>
                <a:ea typeface="+mn-ea"/>
                <a:cs typeface="+mn-cs"/>
              </a:rPr>
              <a:t>(Hikisz P, 2023 Mar 11)</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potential </a:t>
            </a:r>
            <a:r>
              <a:rPr lang="en-US" sz="1200" kern="1200" dirty="0" err="1">
                <a:solidFill>
                  <a:schemeClr val="tx1"/>
                </a:solidFill>
                <a:effectLst/>
                <a:latin typeface="+mn-lt"/>
                <a:ea typeface="+mn-ea"/>
                <a:cs typeface="+mn-cs"/>
              </a:rPr>
              <a:t>dăunător</a:t>
            </a:r>
            <a:r>
              <a:rPr lang="en-US" sz="1200" kern="1200" dirty="0">
                <a:solidFill>
                  <a:schemeClr val="tx1"/>
                </a:solidFill>
                <a:effectLst/>
                <a:latin typeface="+mn-lt"/>
                <a:ea typeface="+mn-ea"/>
                <a:cs typeface="+mn-cs"/>
              </a:rPr>
              <a:t> al </a:t>
            </a:r>
            <a:r>
              <a:rPr lang="en-US" sz="1200" kern="1200" dirty="0" err="1">
                <a:solidFill>
                  <a:schemeClr val="tx1"/>
                </a:solidFill>
                <a:effectLst/>
                <a:latin typeface="+mn-lt"/>
                <a:ea typeface="+mn-ea"/>
                <a:cs typeface="+mn-cs"/>
              </a:rPr>
              <a:t>ametecului</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substanțe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chimice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asupra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sănătății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cardiovasculare</a:t>
            </a:r>
            <a:r>
              <a:rPr lang="en-US" sz="1200" kern="1200" dirty="0">
                <a:solidFill>
                  <a:schemeClr val="tx1"/>
                </a:solidFill>
                <a:effectLst/>
                <a:latin typeface="+mn-lt"/>
                <a:ea typeface="+mn-ea"/>
                <a:cs typeface="+mn-cs"/>
              </a:rPr>
              <a:t> – similar cu ale </a:t>
            </a:r>
            <a:r>
              <a:rPr lang="en-US" sz="1200" kern="1200" dirty="0" err="1">
                <a:solidFill>
                  <a:schemeClr val="tx1"/>
                </a:solidFill>
                <a:effectLst/>
                <a:latin typeface="+mn-lt"/>
                <a:ea typeface="+mn-ea"/>
                <a:cs typeface="+mn-cs"/>
              </a:rPr>
              <a:t>țigărilor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convenționale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asupra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frecvenței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cardiace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tensiunii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arteriale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și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rigidității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arteriale</a:t>
            </a:r>
            <a:r>
              <a:rPr lang="en-US" sz="1200" kern="1200" dirty="0">
                <a:solidFill>
                  <a:schemeClr val="tx1"/>
                </a:solidFill>
                <a:effectLst/>
                <a:latin typeface="+mn-lt"/>
                <a:ea typeface="+mn-ea"/>
                <a:cs typeface="+mn-cs"/>
              </a:rPr>
              <a:t>. </a:t>
            </a:r>
            <a:r>
              <a:rPr lang="ro-RO" sz="1200" kern="1200" dirty="0">
                <a:solidFill>
                  <a:schemeClr val="tx1"/>
                </a:solidFill>
                <a:effectLst/>
                <a:latin typeface="+mn-lt"/>
                <a:ea typeface="+mn-ea"/>
                <a:cs typeface="+mn-cs"/>
              </a:rPr>
              <a:t>(Fried ND, 2020 Dec 1)</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err="1">
                <a:solidFill>
                  <a:schemeClr val="tx1"/>
                </a:solidFill>
                <a:effectLst/>
                <a:latin typeface="+mn-lt"/>
                <a:ea typeface="+mn-ea"/>
                <a:cs typeface="+mn-cs"/>
              </a:rPr>
              <a:t>Emisiile</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nicotină</a:t>
            </a:r>
            <a:r>
              <a:rPr lang="en-US" sz="1200" kern="1200" dirty="0">
                <a:solidFill>
                  <a:schemeClr val="tx1"/>
                </a:solidFill>
                <a:effectLst/>
                <a:latin typeface="+mn-lt"/>
                <a:ea typeface="+mn-ea"/>
                <a:cs typeface="+mn-cs"/>
              </a:rPr>
              <a:t> ale </a:t>
            </a:r>
            <a:r>
              <a:rPr lang="en-US" sz="1200" kern="1200" dirty="0" err="1">
                <a:solidFill>
                  <a:schemeClr val="tx1"/>
                </a:solidFill>
                <a:effectLst/>
                <a:latin typeface="+mn-lt"/>
                <a:ea typeface="+mn-ea"/>
                <a:cs typeface="+mn-cs"/>
              </a:rPr>
              <a:t>produselor</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tutun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încălzit</a:t>
            </a:r>
            <a:r>
              <a:rPr lang="en-US" sz="1200" kern="1200" dirty="0">
                <a:solidFill>
                  <a:schemeClr val="tx1"/>
                </a:solidFill>
                <a:effectLst/>
                <a:latin typeface="+mn-lt"/>
                <a:ea typeface="+mn-ea"/>
                <a:cs typeface="+mn-cs"/>
              </a:rPr>
              <a:t>/per </a:t>
            </a:r>
            <a:r>
              <a:rPr lang="en-US" sz="1200" kern="1200" dirty="0" err="1">
                <a:solidFill>
                  <a:schemeClr val="tx1"/>
                </a:solidFill>
                <a:effectLst/>
                <a:latin typeface="+mn-lt"/>
                <a:ea typeface="+mn-ea"/>
                <a:cs typeface="+mn-cs"/>
              </a:rPr>
              <a:t>unitate</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produs</a:t>
            </a:r>
            <a:r>
              <a:rPr lang="en-US" sz="1200" kern="1200" dirty="0">
                <a:solidFill>
                  <a:schemeClr val="tx1"/>
                </a:solidFill>
                <a:effectLst/>
                <a:latin typeface="+mn-lt"/>
                <a:ea typeface="+mn-ea"/>
                <a:cs typeface="+mn-cs"/>
              </a:rPr>
              <a:t> par </a:t>
            </a:r>
            <a:r>
              <a:rPr lang="en-US" sz="1200" kern="1200" dirty="0" err="1">
                <a:solidFill>
                  <a:schemeClr val="tx1"/>
                </a:solidFill>
                <a:effectLst/>
                <a:latin typeface="+mn-lt"/>
                <a:ea typeface="+mn-ea"/>
                <a:cs typeface="+mn-cs"/>
              </a:rPr>
              <a:t>să</a:t>
            </a:r>
            <a:r>
              <a:rPr lang="en-US" sz="1200" kern="1200" dirty="0">
                <a:solidFill>
                  <a:schemeClr val="tx1"/>
                </a:solidFill>
                <a:effectLst/>
                <a:latin typeface="+mn-lt"/>
                <a:ea typeface="+mn-ea"/>
                <a:cs typeface="+mn-cs"/>
              </a:rPr>
              <a:t> fie </a:t>
            </a:r>
            <a:r>
              <a:rPr lang="en-US" sz="1200" kern="1200" dirty="0" err="1">
                <a:solidFill>
                  <a:schemeClr val="tx1"/>
                </a:solidFill>
                <a:effectLst/>
                <a:latin typeface="+mn-lt"/>
                <a:ea typeface="+mn-ea"/>
                <a:cs typeface="+mn-cs"/>
              </a:rPr>
              <a:t>mai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mici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decât</a:t>
            </a:r>
            <a:r>
              <a:rPr lang="en-US" sz="1200" kern="1200" dirty="0">
                <a:solidFill>
                  <a:schemeClr val="tx1"/>
                </a:solidFill>
                <a:effectLst/>
                <a:latin typeface="+mn-lt"/>
                <a:ea typeface="+mn-ea"/>
                <a:cs typeface="+mn-cs"/>
              </a:rPr>
              <a:t> ale </a:t>
            </a:r>
            <a:r>
              <a:rPr lang="en-US" sz="1200" kern="1200" dirty="0" err="1">
                <a:solidFill>
                  <a:schemeClr val="tx1"/>
                </a:solidFill>
                <a:effectLst/>
                <a:latin typeface="+mn-lt"/>
                <a:ea typeface="+mn-ea"/>
                <a:cs typeface="+mn-cs"/>
              </a:rPr>
              <a:t>țigărilor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convenționale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între</a:t>
            </a:r>
            <a:r>
              <a:rPr lang="en-US" sz="1200" kern="1200" dirty="0">
                <a:solidFill>
                  <a:schemeClr val="tx1"/>
                </a:solidFill>
                <a:effectLst/>
                <a:latin typeface="+mn-lt"/>
                <a:ea typeface="+mn-ea"/>
                <a:cs typeface="+mn-cs"/>
              </a:rPr>
              <a:t> 57 </a:t>
            </a:r>
            <a:r>
              <a:rPr lang="en-US" sz="1200" kern="1200" dirty="0" err="1">
                <a:solidFill>
                  <a:schemeClr val="tx1"/>
                </a:solidFill>
                <a:effectLst/>
                <a:latin typeface="+mn-lt"/>
                <a:ea typeface="+mn-ea"/>
                <a:cs typeface="+mn-cs"/>
              </a:rPr>
              <a:t>și</a:t>
            </a:r>
            <a:r>
              <a:rPr lang="en-US" sz="1200" kern="1200" dirty="0">
                <a:solidFill>
                  <a:schemeClr val="tx1"/>
                </a:solidFill>
                <a:effectLst/>
                <a:latin typeface="+mn-lt"/>
                <a:ea typeface="+mn-ea"/>
                <a:cs typeface="+mn-cs"/>
              </a:rPr>
              <a:t> 83% din </a:t>
            </a:r>
            <a:r>
              <a:rPr lang="en-US" sz="1200" kern="1200" dirty="0" err="1">
                <a:solidFill>
                  <a:schemeClr val="tx1"/>
                </a:solidFill>
                <a:effectLst/>
                <a:latin typeface="+mn-lt"/>
                <a:ea typeface="+mn-ea"/>
                <a:cs typeface="+mn-cs"/>
              </a:rPr>
              <a:t>emisiile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unei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țigări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convenționale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iar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măsurătorile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privind</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nivelul</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nicotină</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atins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în</a:t>
            </a:r>
            <a:r>
              <a:rPr lang="en-US" sz="1200" kern="1200" dirty="0">
                <a:solidFill>
                  <a:schemeClr val="tx1"/>
                </a:solidFill>
                <a:effectLst/>
                <a:latin typeface="+mn-lt"/>
                <a:ea typeface="+mn-ea"/>
                <a:cs typeface="+mn-cs"/>
              </a:rPr>
              <a:t> plasma </a:t>
            </a:r>
            <a:r>
              <a:rPr lang="en-US" sz="1200" kern="1200" dirty="0" err="1">
                <a:solidFill>
                  <a:schemeClr val="tx1"/>
                </a:solidFill>
                <a:effectLst/>
                <a:latin typeface="+mn-lt"/>
                <a:ea typeface="+mn-ea"/>
                <a:cs typeface="+mn-cs"/>
              </a:rPr>
              <a:t>variază</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înter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diferite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produse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putând</a:t>
            </a:r>
            <a:r>
              <a:rPr lang="en-US" sz="1200" kern="1200" dirty="0">
                <a:solidFill>
                  <a:schemeClr val="tx1"/>
                </a:solidFill>
                <a:effectLst/>
                <a:latin typeface="+mn-lt"/>
                <a:ea typeface="+mn-ea"/>
                <a:cs typeface="+mn-cs"/>
              </a:rPr>
              <a:t> fi </a:t>
            </a:r>
            <a:r>
              <a:rPr lang="en-US" sz="1200" kern="1200" dirty="0" err="1">
                <a:solidFill>
                  <a:schemeClr val="tx1"/>
                </a:solidFill>
                <a:effectLst/>
                <a:latin typeface="+mn-lt"/>
                <a:ea typeface="+mn-ea"/>
                <a:cs typeface="+mn-cs"/>
              </a:rPr>
              <a:t>mai</a:t>
            </a:r>
            <a:r>
              <a:rPr lang="en-US" sz="1200" kern="1200" dirty="0">
                <a:solidFill>
                  <a:schemeClr val="tx1"/>
                </a:solidFill>
                <a:effectLst/>
                <a:latin typeface="+mn-lt"/>
                <a:ea typeface="+mn-ea"/>
                <a:cs typeface="+mn-cs"/>
              </a:rPr>
              <a:t> mic </a:t>
            </a:r>
            <a:r>
              <a:rPr lang="en-US" sz="1200" kern="1200" dirty="0" err="1">
                <a:solidFill>
                  <a:schemeClr val="tx1"/>
                </a:solidFill>
                <a:effectLst/>
                <a:latin typeface="+mn-lt"/>
                <a:ea typeface="+mn-ea"/>
                <a:cs typeface="+mn-cs"/>
              </a:rPr>
              <a:t>sau</a:t>
            </a:r>
            <a:r>
              <a:rPr lang="en-US" sz="1200" kern="1200" dirty="0">
                <a:solidFill>
                  <a:schemeClr val="tx1"/>
                </a:solidFill>
                <a:effectLst/>
                <a:latin typeface="+mn-lt"/>
                <a:ea typeface="+mn-ea"/>
                <a:cs typeface="+mn-cs"/>
              </a:rPr>
              <a:t> la </a:t>
            </a:r>
            <a:r>
              <a:rPr lang="en-US" sz="1200" kern="1200" dirty="0" err="1">
                <a:solidFill>
                  <a:schemeClr val="tx1"/>
                </a:solidFill>
                <a:effectLst/>
                <a:latin typeface="+mn-lt"/>
                <a:ea typeface="+mn-ea"/>
                <a:cs typeface="+mn-cs"/>
              </a:rPr>
              <a:t>fel</a:t>
            </a:r>
            <a:r>
              <a:rPr lang="en-US" sz="1200" kern="1200" dirty="0">
                <a:solidFill>
                  <a:schemeClr val="tx1"/>
                </a:solidFill>
                <a:effectLst/>
                <a:latin typeface="+mn-lt"/>
                <a:ea typeface="+mn-ea"/>
                <a:cs typeface="+mn-cs"/>
              </a:rPr>
              <a:t> cu </a:t>
            </a:r>
            <a:r>
              <a:rPr lang="en-US" sz="1200" kern="1200" dirty="0" err="1">
                <a:solidFill>
                  <a:schemeClr val="tx1"/>
                </a:solidFill>
                <a:effectLst/>
                <a:latin typeface="+mn-lt"/>
                <a:ea typeface="+mn-ea"/>
                <a:cs typeface="+mn-cs"/>
              </a:rPr>
              <a:t>cel</a:t>
            </a:r>
            <a:r>
              <a:rPr lang="en-US" sz="1200" kern="1200" dirty="0">
                <a:solidFill>
                  <a:schemeClr val="tx1"/>
                </a:solidFill>
                <a:effectLst/>
                <a:latin typeface="+mn-lt"/>
                <a:ea typeface="+mn-ea"/>
                <a:cs typeface="+mn-cs"/>
              </a:rPr>
              <a:t> al </a:t>
            </a:r>
            <a:r>
              <a:rPr lang="en-US" sz="1200" kern="1200" dirty="0" err="1">
                <a:solidFill>
                  <a:schemeClr val="tx1"/>
                </a:solidFill>
                <a:effectLst/>
                <a:latin typeface="+mn-lt"/>
                <a:ea typeface="+mn-ea"/>
                <a:cs typeface="+mn-cs"/>
              </a:rPr>
              <a:t>unei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țigări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convenționale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Concentrația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maximă</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nicotină</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în</a:t>
            </a:r>
            <a:r>
              <a:rPr lang="en-US" sz="1200" kern="1200" dirty="0">
                <a:solidFill>
                  <a:schemeClr val="tx1"/>
                </a:solidFill>
                <a:effectLst/>
                <a:latin typeface="+mn-lt"/>
                <a:ea typeface="+mn-ea"/>
                <a:cs typeface="+mn-cs"/>
              </a:rPr>
              <a:t> plasma se </a:t>
            </a:r>
            <a:r>
              <a:rPr lang="en-US" sz="1200" kern="1200" dirty="0" err="1">
                <a:solidFill>
                  <a:schemeClr val="tx1"/>
                </a:solidFill>
                <a:effectLst/>
                <a:latin typeface="+mn-lt"/>
                <a:ea typeface="+mn-ea"/>
                <a:cs typeface="+mn-cs"/>
              </a:rPr>
              <a:t>atinge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în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același</a:t>
            </a:r>
            <a:r>
              <a:rPr lang="en-US" sz="1200" kern="1200" dirty="0">
                <a:solidFill>
                  <a:schemeClr val="tx1"/>
                </a:solidFill>
                <a:effectLst/>
                <a:latin typeface="+mn-lt"/>
                <a:ea typeface="+mn-ea"/>
                <a:cs typeface="+mn-cs"/>
              </a:rPr>
              <a:t> interval de </a:t>
            </a:r>
            <a:r>
              <a:rPr lang="en-US" sz="1200" kern="1200" dirty="0" err="1">
                <a:solidFill>
                  <a:schemeClr val="tx1"/>
                </a:solidFill>
                <a:effectLst/>
                <a:latin typeface="+mn-lt"/>
                <a:ea typeface="+mn-ea"/>
                <a:cs typeface="+mn-cs"/>
              </a:rPr>
              <a:t>timp</a:t>
            </a:r>
            <a:r>
              <a:rPr lang="en-US" sz="1200" kern="1200" dirty="0">
                <a:solidFill>
                  <a:schemeClr val="tx1"/>
                </a:solidFill>
                <a:effectLst/>
                <a:latin typeface="+mn-lt"/>
                <a:ea typeface="+mn-ea"/>
                <a:cs typeface="+mn-cs"/>
              </a:rPr>
              <a:t> ca </a:t>
            </a:r>
            <a:r>
              <a:rPr lang="en-US" sz="1200" kern="1200" dirty="0" err="1">
                <a:solidFill>
                  <a:schemeClr val="tx1"/>
                </a:solidFill>
                <a:effectLst/>
                <a:latin typeface="+mn-lt"/>
                <a:ea typeface="+mn-ea"/>
                <a:cs typeface="+mn-cs"/>
              </a:rPr>
              <a:t>în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cazul</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țigărilor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convenționale</a:t>
            </a:r>
            <a:r>
              <a:rPr lang="en-US" sz="1200" kern="1200" dirty="0">
                <a:solidFill>
                  <a:schemeClr val="tx1"/>
                </a:solidFill>
                <a:effectLst/>
                <a:latin typeface="+mn-lt"/>
                <a:ea typeface="+mn-ea"/>
                <a:cs typeface="+mn-cs"/>
              </a:rPr>
              <a:t>. </a:t>
            </a:r>
            <a:r>
              <a:rPr lang="ro-RO" sz="1200" kern="1200" dirty="0">
                <a:solidFill>
                  <a:schemeClr val="tx1"/>
                </a:solidFill>
                <a:effectLst/>
                <a:latin typeface="+mn-lt"/>
                <a:ea typeface="+mn-ea"/>
                <a:cs typeface="+mn-cs"/>
              </a:rPr>
              <a:t>(World Health Organization, 2020)</a:t>
            </a:r>
            <a:endParaRPr lang="en-US" sz="1200" kern="120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Fumatul</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produselor</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tutun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încălzit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generează</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emisii</a:t>
            </a:r>
            <a:r>
              <a:rPr lang="en-US" sz="1200" kern="1200" dirty="0">
                <a:solidFill>
                  <a:schemeClr val="tx1"/>
                </a:solidFill>
                <a:effectLst/>
                <a:latin typeface="+mn-lt"/>
                <a:ea typeface="+mn-ea"/>
                <a:cs typeface="+mn-cs"/>
              </a:rPr>
              <a:t> care </a:t>
            </a:r>
            <a:r>
              <a:rPr lang="en-US" sz="1200" kern="1200" dirty="0" err="1">
                <a:solidFill>
                  <a:schemeClr val="tx1"/>
                </a:solidFill>
                <a:effectLst/>
                <a:latin typeface="+mn-lt"/>
                <a:ea typeface="+mn-ea"/>
                <a:cs typeface="+mn-cs"/>
              </a:rPr>
              <a:t>sunt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inhalate</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fumător</a:t>
            </a:r>
            <a:r>
              <a:rPr lang="en-US" sz="1200" kern="1200" dirty="0">
                <a:solidFill>
                  <a:schemeClr val="tx1"/>
                </a:solidFill>
                <a:effectLst/>
                <a:latin typeface="+mn-lt"/>
                <a:ea typeface="+mn-ea"/>
                <a:cs typeface="+mn-cs"/>
              </a:rPr>
              <a:t> , </a:t>
            </a:r>
            <a:r>
              <a:rPr lang="en-US" sz="1200" kern="1200" dirty="0" err="1">
                <a:solidFill>
                  <a:schemeClr val="tx1"/>
                </a:solidFill>
                <a:effectLst/>
                <a:latin typeface="+mn-lt"/>
                <a:ea typeface="+mn-ea"/>
                <a:cs typeface="+mn-cs"/>
              </a:rPr>
              <a:t>dar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și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emisii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în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aerul</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înconjurător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Înhalarea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emisiilor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produse</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tutunul</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încălzit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expune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fumătorul</a:t>
            </a:r>
            <a:r>
              <a:rPr lang="en-US" sz="1200" kern="1200" dirty="0">
                <a:solidFill>
                  <a:schemeClr val="tx1"/>
                </a:solidFill>
                <a:effectLst/>
                <a:latin typeface="+mn-lt"/>
                <a:ea typeface="+mn-ea"/>
                <a:cs typeface="+mn-cs"/>
              </a:rPr>
              <a:t> la </a:t>
            </a:r>
            <a:r>
              <a:rPr lang="en-US" sz="1200" kern="1200" dirty="0" err="1">
                <a:solidFill>
                  <a:schemeClr val="tx1"/>
                </a:solidFill>
                <a:effectLst/>
                <a:latin typeface="+mn-lt"/>
                <a:ea typeface="+mn-ea"/>
                <a:cs typeface="+mn-cs"/>
              </a:rPr>
              <a:t>toxicele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conținute</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emisiile</a:t>
            </a:r>
            <a:r>
              <a:rPr lang="en-US" sz="1200" kern="1200" dirty="0">
                <a:solidFill>
                  <a:schemeClr val="tx1"/>
                </a:solidFill>
                <a:effectLst/>
                <a:latin typeface="+mn-lt"/>
                <a:ea typeface="+mn-ea"/>
                <a:cs typeface="+mn-cs"/>
              </a:rPr>
              <a:t> respective. </a:t>
            </a:r>
            <a:r>
              <a:rPr lang="en-US" sz="1200" kern="1200" dirty="0" err="1">
                <a:solidFill>
                  <a:schemeClr val="tx1"/>
                </a:solidFill>
                <a:effectLst/>
                <a:latin typeface="+mn-lt"/>
                <a:ea typeface="+mn-ea"/>
                <a:cs typeface="+mn-cs"/>
              </a:rPr>
              <a:t>Emisiile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produselor</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tutun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încălzit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în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aerul</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înconjurător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expun</a:t>
            </a:r>
            <a:r>
              <a:rPr lang="en-US" sz="1200" kern="1200" dirty="0">
                <a:solidFill>
                  <a:schemeClr val="tx1"/>
                </a:solidFill>
                <a:effectLst/>
                <a:latin typeface="+mn-lt"/>
                <a:ea typeface="+mn-ea"/>
                <a:cs typeface="+mn-cs"/>
              </a:rPr>
              <a:t> la </a:t>
            </a:r>
            <a:r>
              <a:rPr lang="en-US" sz="1200" kern="1200" dirty="0" err="1">
                <a:solidFill>
                  <a:schemeClr val="tx1"/>
                </a:solidFill>
                <a:effectLst/>
                <a:latin typeface="+mn-lt"/>
                <a:ea typeface="+mn-ea"/>
                <a:cs typeface="+mn-cs"/>
              </a:rPr>
              <a:t>fumat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pasiv</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persoanele</a:t>
            </a:r>
            <a:r>
              <a:rPr lang="en-US" sz="1200" kern="1200" dirty="0">
                <a:solidFill>
                  <a:schemeClr val="tx1"/>
                </a:solidFill>
                <a:effectLst/>
                <a:latin typeface="+mn-lt"/>
                <a:ea typeface="+mn-ea"/>
                <a:cs typeface="+mn-cs"/>
              </a:rPr>
              <a:t> din </a:t>
            </a:r>
            <a:r>
              <a:rPr lang="en-US" sz="1200" kern="1200" dirty="0" err="1">
                <a:solidFill>
                  <a:schemeClr val="tx1"/>
                </a:solidFill>
                <a:effectLst/>
                <a:latin typeface="+mn-lt"/>
                <a:ea typeface="+mn-ea"/>
                <a:cs typeface="+mn-cs"/>
              </a:rPr>
              <a:t>mediul</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respectiv</a:t>
            </a:r>
            <a:r>
              <a:rPr lang="en-US" sz="1200" kern="1200" dirty="0">
                <a:solidFill>
                  <a:schemeClr val="tx1"/>
                </a:solidFill>
                <a:effectLst/>
                <a:latin typeface="+mn-lt"/>
                <a:ea typeface="+mn-ea"/>
                <a:cs typeface="+mn-cs"/>
              </a:rPr>
              <a:t>. </a:t>
            </a:r>
            <a:r>
              <a:rPr lang="ro-RO" sz="1200" kern="1200" dirty="0">
                <a:solidFill>
                  <a:schemeClr val="tx1"/>
                </a:solidFill>
                <a:effectLst/>
                <a:latin typeface="+mn-lt"/>
                <a:ea typeface="+mn-ea"/>
                <a:cs typeface="+mn-cs"/>
              </a:rPr>
              <a:t>(World Health Organization, 2021 July)</a:t>
            </a:r>
            <a:endParaRPr lang="en-US" dirty="0"/>
          </a:p>
        </p:txBody>
      </p:sp>
      <p:sp>
        <p:nvSpPr>
          <p:cNvPr id="4" name="Slide Number Placeholder 3"/>
          <p:cNvSpPr>
            <a:spLocks noGrp="1"/>
          </p:cNvSpPr>
          <p:nvPr>
            <p:ph type="sldNum" sz="quarter" idx="10"/>
          </p:nvPr>
        </p:nvSpPr>
        <p:spPr/>
        <p:txBody>
          <a:bodyPr/>
          <a:lstStyle/>
          <a:p>
            <a:fld id="{77EEBBD1-9222-4AAF-AB64-478B17B26EC8}" type="slidenum">
              <a:rPr lang="en-US" smtClean="0"/>
              <a:t>11</a:t>
            </a:fld>
            <a:endParaRPr lang="en-US"/>
          </a:p>
        </p:txBody>
      </p:sp>
    </p:spTree>
    <p:extLst>
      <p:ext uri="{BB962C8B-B14F-4D97-AF65-F5344CB8AC3E}">
        <p14:creationId xmlns:p14="http://schemas.microsoft.com/office/powerpoint/2010/main" val="35824703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RO" dirty="0"/>
              <a:t>Se intreaba copiii: De ce credeti ca se apucă de fumat oamenii? </a:t>
            </a:r>
            <a:r>
              <a:rPr lang="ro-RO"/>
              <a:t>Se va discuta</a:t>
            </a:r>
            <a:r>
              <a:rPr lang="ro-RO" baseline="0"/>
              <a:t> pe aceasta tema, pentru a dezgheta atmosfera?</a:t>
            </a:r>
            <a:endParaRPr lang="en-US" dirty="0"/>
          </a:p>
        </p:txBody>
      </p:sp>
      <p:sp>
        <p:nvSpPr>
          <p:cNvPr id="4" name="Slide Number Placeholder 3"/>
          <p:cNvSpPr>
            <a:spLocks noGrp="1"/>
          </p:cNvSpPr>
          <p:nvPr>
            <p:ph type="sldNum" sz="quarter" idx="10"/>
          </p:nvPr>
        </p:nvSpPr>
        <p:spPr/>
        <p:txBody>
          <a:bodyPr/>
          <a:lstStyle/>
          <a:p>
            <a:fld id="{77EEBBD1-9222-4AAF-AB64-478B17B26EC8}" type="slidenum">
              <a:rPr lang="en-US" smtClean="0"/>
              <a:t>13</a:t>
            </a:fld>
            <a:endParaRPr lang="en-US"/>
          </a:p>
        </p:txBody>
      </p:sp>
    </p:spTree>
    <p:extLst>
      <p:ext uri="{BB962C8B-B14F-4D97-AF65-F5344CB8AC3E}">
        <p14:creationId xmlns:p14="http://schemas.microsoft.com/office/powerpoint/2010/main" val="10083805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4/28/2023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4/28/2023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4/28/2023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4/28/2023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4/28/2023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4/28/2023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4/28/2023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4/28/2023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4/28/2023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4/28/2023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4/28/2023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4/28/2023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4/28/2023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4/28/2023</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4/28/2023</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4/28/2023</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4/28/2023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6.png"/><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t="-13000" b="-13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0">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1">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2">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3">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4/28/2023</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hyperlink" Target="https://doi.org/10.1016/j.jaip.2022.07.009"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5.xml"/><Relationship Id="rId1" Type="http://schemas.openxmlformats.org/officeDocument/2006/relationships/themeOverride" Target="../theme/themeOverride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2.jpg"/></Relationships>
</file>

<file path=ppt/slides/_rels/slide21.xml.rels><?xml version="1.0" encoding="UTF-8" standalone="yes"?>
<Relationships xmlns="http://schemas.openxmlformats.org/package/2006/relationships"><Relationship Id="rId3" Type="http://schemas.openxmlformats.org/officeDocument/2006/relationships/hyperlink" Target="https://stopfumat.eu/"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15.xml"/><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my.clevelandclinic.org/health/articles/10643-smoking-and-physical-activity" TargetMode="External"/><Relationship Id="rId4" Type="http://schemas.openxmlformats.org/officeDocument/2006/relationships/hyperlink" Target="https://doi.org/10.1007/s00415-008-0807-9"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653384" y="867988"/>
            <a:ext cx="6611008" cy="3329581"/>
          </a:xfrm>
        </p:spPr>
        <p:txBody>
          <a:bodyPr/>
          <a:lstStyle/>
          <a:p>
            <a:pPr algn="r"/>
            <a:r>
              <a:rPr lang="fr-FR" sz="6000" dirty="0">
                <a:effectLst>
                  <a:outerShdw blurRad="38100" dist="38100" dir="2700000" algn="tl">
                    <a:srgbClr val="000000">
                      <a:alpha val="43137"/>
                    </a:srgbClr>
                  </a:outerShdw>
                </a:effectLst>
              </a:rPr>
              <a:t>CAMPANIA</a:t>
            </a:r>
            <a:r>
              <a:rPr lang="en-US" sz="6000" dirty="0">
                <a:effectLst>
                  <a:outerShdw blurRad="38100" dist="38100" dir="2700000" algn="tl">
                    <a:srgbClr val="000000">
                      <a:alpha val="43137"/>
                    </a:srgbClr>
                  </a:outerShdw>
                </a:effectLst>
              </a:rPr>
              <a:t/>
            </a:r>
            <a:br>
              <a:rPr lang="en-US" sz="6000" dirty="0">
                <a:effectLst>
                  <a:outerShdw blurRad="38100" dist="38100" dir="2700000" algn="tl">
                    <a:srgbClr val="000000">
                      <a:alpha val="43137"/>
                    </a:srgbClr>
                  </a:outerShdw>
                </a:effectLst>
              </a:rPr>
            </a:br>
            <a:r>
              <a:rPr lang="en-US" sz="6000" b="1" dirty="0" err="1">
                <a:effectLst>
                  <a:outerShdw blurRad="38100" dist="38100" dir="2700000" algn="tl">
                    <a:srgbClr val="000000">
                      <a:alpha val="43137"/>
                    </a:srgbClr>
                  </a:outerShdw>
                </a:effectLst>
              </a:rPr>
              <a:t>Fii</a:t>
            </a:r>
            <a:r>
              <a:rPr lang="en-US" sz="6000" b="1" dirty="0">
                <a:effectLst>
                  <a:outerShdw blurRad="38100" dist="38100" dir="2700000" algn="tl">
                    <a:srgbClr val="000000">
                      <a:alpha val="43137"/>
                    </a:srgbClr>
                  </a:outerShdw>
                </a:effectLst>
              </a:rPr>
              <a:t> </a:t>
            </a:r>
            <a:r>
              <a:rPr lang="en-US" sz="6000" b="1" dirty="0" err="1">
                <a:effectLst>
                  <a:outerShdw blurRad="38100" dist="38100" dir="2700000" algn="tl">
                    <a:srgbClr val="000000">
                      <a:alpha val="43137"/>
                    </a:srgbClr>
                  </a:outerShdw>
                </a:effectLst>
              </a:rPr>
              <a:t>inspirat</a:t>
            </a:r>
            <a:r>
              <a:rPr lang="en-US" sz="6000" b="1" dirty="0">
                <a:effectLst>
                  <a:outerShdw blurRad="38100" dist="38100" dir="2700000" algn="tl">
                    <a:srgbClr val="000000">
                      <a:alpha val="43137"/>
                    </a:srgbClr>
                  </a:outerShdw>
                </a:effectLst>
              </a:rPr>
              <a:t>! </a:t>
            </a:r>
            <a:r>
              <a:rPr lang="en-US" sz="6000" b="1" dirty="0">
                <a:solidFill>
                  <a:srgbClr val="EAB037"/>
                </a:solidFill>
                <a:effectLst>
                  <a:outerShdw blurRad="38100" dist="38100" dir="2700000" algn="tl">
                    <a:srgbClr val="000000">
                      <a:alpha val="43137"/>
                    </a:srgbClr>
                  </a:outerShdw>
                </a:effectLst>
              </a:rPr>
              <a:t>NU</a:t>
            </a:r>
            <a:r>
              <a:rPr lang="en-US" sz="6000" b="1" dirty="0">
                <a:effectLst>
                  <a:outerShdw blurRad="38100" dist="38100" dir="2700000" algn="tl">
                    <a:srgbClr val="000000">
                      <a:alpha val="43137"/>
                    </a:srgbClr>
                  </a:outerShdw>
                </a:effectLst>
              </a:rPr>
              <a:t> </a:t>
            </a:r>
            <a:r>
              <a:rPr lang="en-US" sz="6000" b="1" dirty="0" err="1">
                <a:effectLst>
                  <a:outerShdw blurRad="38100" dist="38100" dir="2700000" algn="tl">
                    <a:srgbClr val="000000">
                      <a:alpha val="43137"/>
                    </a:srgbClr>
                  </a:outerShdw>
                </a:effectLst>
              </a:rPr>
              <a:t>te</a:t>
            </a:r>
            <a:r>
              <a:rPr lang="en-US" sz="6000" b="1" dirty="0">
                <a:effectLst>
                  <a:outerShdw blurRad="38100" dist="38100" dir="2700000" algn="tl">
                    <a:srgbClr val="000000">
                      <a:alpha val="43137"/>
                    </a:srgbClr>
                  </a:outerShdw>
                </a:effectLst>
              </a:rPr>
              <a:t> </a:t>
            </a:r>
            <a:r>
              <a:rPr lang="en-US" sz="6000" b="1" dirty="0" err="1">
                <a:effectLst>
                  <a:outerShdw blurRad="38100" dist="38100" dir="2700000" algn="tl">
                    <a:srgbClr val="000000">
                      <a:alpha val="43137"/>
                    </a:srgbClr>
                  </a:outerShdw>
                </a:effectLst>
              </a:rPr>
              <a:t>apuca</a:t>
            </a:r>
            <a:r>
              <a:rPr lang="en-US" sz="6000" b="1" dirty="0">
                <a:effectLst>
                  <a:outerShdw blurRad="38100" dist="38100" dir="2700000" algn="tl">
                    <a:srgbClr val="000000">
                      <a:alpha val="43137"/>
                    </a:srgbClr>
                  </a:outerShdw>
                </a:effectLst>
              </a:rPr>
              <a:t> de </a:t>
            </a:r>
            <a:r>
              <a:rPr lang="en-US" sz="6000" b="1" dirty="0">
                <a:solidFill>
                  <a:srgbClr val="EAB037"/>
                </a:solidFill>
                <a:effectLst>
                  <a:outerShdw blurRad="38100" dist="38100" dir="2700000" algn="tl">
                    <a:srgbClr val="000000">
                      <a:alpha val="43137"/>
                    </a:srgbClr>
                  </a:outerShdw>
                </a:effectLst>
              </a:rPr>
              <a:t>FUMAT</a:t>
            </a:r>
            <a:r>
              <a:rPr lang="en-US" sz="6000" b="1" dirty="0">
                <a:effectLst>
                  <a:outerShdw blurRad="38100" dist="38100" dir="2700000" algn="tl">
                    <a:srgbClr val="000000">
                      <a:alpha val="43137"/>
                    </a:srgbClr>
                  </a:outerShdw>
                </a:effectLst>
              </a:rPr>
              <a:t>!</a:t>
            </a:r>
          </a:p>
        </p:txBody>
      </p:sp>
      <p:sp>
        <p:nvSpPr>
          <p:cNvPr id="3" name="Subtitle 2"/>
          <p:cNvSpPr>
            <a:spLocks noGrp="1"/>
          </p:cNvSpPr>
          <p:nvPr>
            <p:ph type="subTitle" idx="1"/>
          </p:nvPr>
        </p:nvSpPr>
        <p:spPr>
          <a:xfrm>
            <a:off x="5686097" y="4327863"/>
            <a:ext cx="6505903" cy="861420"/>
          </a:xfrm>
        </p:spPr>
        <p:txBody>
          <a:bodyPr>
            <a:noAutofit/>
          </a:bodyPr>
          <a:lstStyle/>
          <a:p>
            <a:pPr algn="ctr"/>
            <a:r>
              <a:rPr lang="en-US" b="1" dirty="0" err="1">
                <a:solidFill>
                  <a:srgbClr val="EAB037"/>
                </a:solidFill>
                <a:effectLst>
                  <a:outerShdw blurRad="38100" dist="38100" dir="2700000" algn="tl">
                    <a:srgbClr val="000000">
                      <a:alpha val="43137"/>
                    </a:srgbClr>
                  </a:outerShdw>
                </a:effectLst>
              </a:rPr>
              <a:t>Campanie</a:t>
            </a:r>
            <a:r>
              <a:rPr lang="en-US" b="1" dirty="0">
                <a:solidFill>
                  <a:srgbClr val="EAB037"/>
                </a:solidFill>
                <a:effectLst>
                  <a:outerShdw blurRad="38100" dist="38100" dir="2700000" algn="tl">
                    <a:srgbClr val="000000">
                      <a:alpha val="43137"/>
                    </a:srgbClr>
                  </a:outerShdw>
                </a:effectLst>
              </a:rPr>
              <a:t> de </a:t>
            </a:r>
            <a:r>
              <a:rPr lang="en-US" b="1" dirty="0" err="1">
                <a:solidFill>
                  <a:srgbClr val="EAB037"/>
                </a:solidFill>
                <a:effectLst>
                  <a:outerShdw blurRad="38100" dist="38100" dir="2700000" algn="tl">
                    <a:srgbClr val="000000">
                      <a:alpha val="43137"/>
                    </a:srgbClr>
                  </a:outerShdw>
                </a:effectLst>
              </a:rPr>
              <a:t>informare</a:t>
            </a:r>
            <a:r>
              <a:rPr lang="en-US" b="1" dirty="0">
                <a:solidFill>
                  <a:srgbClr val="EAB037"/>
                </a:solidFill>
                <a:effectLst>
                  <a:outerShdw blurRad="38100" dist="38100" dir="2700000" algn="tl">
                    <a:srgbClr val="000000">
                      <a:alpha val="43137"/>
                    </a:srgbClr>
                  </a:outerShdw>
                </a:effectLst>
              </a:rPr>
              <a:t> </a:t>
            </a:r>
            <a:r>
              <a:rPr lang="ro-RO" b="1" dirty="0">
                <a:solidFill>
                  <a:srgbClr val="EAB037"/>
                </a:solidFill>
                <a:effectLst>
                  <a:outerShdw blurRad="38100" dist="38100" dir="2700000" algn="tl">
                    <a:srgbClr val="000000">
                      <a:alpha val="43137"/>
                    </a:srgbClr>
                  </a:outerShdw>
                </a:effectLst>
              </a:rPr>
              <a:t>PRIVIND CONSUMUL </a:t>
            </a:r>
          </a:p>
          <a:p>
            <a:pPr algn="ctr"/>
            <a:r>
              <a:rPr lang="ro-RO" b="1" dirty="0">
                <a:solidFill>
                  <a:srgbClr val="EAB037"/>
                </a:solidFill>
                <a:effectLst>
                  <a:outerShdw blurRad="38100" dist="38100" dir="2700000" algn="tl">
                    <a:srgbClr val="000000">
                      <a:alpha val="43137"/>
                    </a:srgbClr>
                  </a:outerShdw>
                </a:effectLst>
              </a:rPr>
              <a:t>DE TUTUN </a:t>
            </a:r>
            <a:r>
              <a:rPr lang="en-US" b="1" dirty="0" err="1">
                <a:solidFill>
                  <a:srgbClr val="EAB037"/>
                </a:solidFill>
                <a:effectLst>
                  <a:outerShdw blurRad="38100" dist="38100" dir="2700000" algn="tl">
                    <a:srgbClr val="000000">
                      <a:alpha val="43137"/>
                    </a:srgbClr>
                  </a:outerShdw>
                </a:effectLst>
              </a:rPr>
              <a:t>dedicat</a:t>
            </a:r>
            <a:r>
              <a:rPr lang="ro-RO" b="1" dirty="0">
                <a:solidFill>
                  <a:srgbClr val="EAB037"/>
                </a:solidFill>
                <a:effectLst>
                  <a:outerShdw blurRad="38100" dist="38100" dir="2700000" algn="tl">
                    <a:srgbClr val="000000">
                      <a:alpha val="43137"/>
                    </a:srgbClr>
                  </a:outerShdw>
                </a:effectLst>
              </a:rPr>
              <a:t>ă adolescenților</a:t>
            </a:r>
          </a:p>
          <a:p>
            <a:pPr algn="ctr"/>
            <a:r>
              <a:rPr lang="ro-RO" b="1" dirty="0">
                <a:solidFill>
                  <a:srgbClr val="EAB037"/>
                </a:solidFill>
                <a:effectLst>
                  <a:outerShdw blurRad="38100" dist="38100" dir="2700000" algn="tl">
                    <a:srgbClr val="000000">
                      <a:alpha val="43137"/>
                    </a:srgbClr>
                  </a:outerShdw>
                </a:effectLst>
              </a:rPr>
              <a:t>2023</a:t>
            </a:r>
            <a:endParaRPr lang="en-US" b="1" dirty="0">
              <a:solidFill>
                <a:srgbClr val="EAB037"/>
              </a:solidFill>
              <a:effectLst>
                <a:outerShdw blurRad="38100" dist="38100" dir="2700000" algn="tl">
                  <a:srgbClr val="000000">
                    <a:alpha val="43137"/>
                  </a:srgbClr>
                </a:outerShdw>
              </a:effectLst>
            </a:endParaRPr>
          </a:p>
        </p:txBody>
      </p:sp>
      <p:pic>
        <p:nvPicPr>
          <p:cNvPr id="4" name="Picture 3">
            <a:extLst>
              <a:ext uri="{FF2B5EF4-FFF2-40B4-BE49-F238E27FC236}">
                <a16:creationId xmlns:a16="http://schemas.microsoft.com/office/drawing/2014/main" xmlns="" id="{F45DF58A-B86A-AADB-0ED1-652FAA188C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40268" y="5771522"/>
            <a:ext cx="5357139" cy="1086478"/>
          </a:xfrm>
          <a:prstGeom prst="rect">
            <a:avLst/>
          </a:prstGeom>
        </p:spPr>
      </p:pic>
    </p:spTree>
    <p:extLst>
      <p:ext uri="{BB962C8B-B14F-4D97-AF65-F5344CB8AC3E}">
        <p14:creationId xmlns:p14="http://schemas.microsoft.com/office/powerpoint/2010/main" val="8980010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079" y="329248"/>
            <a:ext cx="7674929" cy="1400530"/>
          </a:xfrm>
        </p:spPr>
        <p:txBody>
          <a:bodyPr/>
          <a:lstStyle/>
          <a:p>
            <a:r>
              <a:rPr lang="ro-RO" dirty="0">
                <a:solidFill>
                  <a:srgbClr val="EAB037"/>
                </a:solidFill>
                <a:effectLst>
                  <a:outerShdw blurRad="38100" dist="38100" dir="2700000" algn="tl">
                    <a:srgbClr val="000000">
                      <a:alpha val="43137"/>
                    </a:srgbClr>
                  </a:outerShdw>
                </a:effectLst>
              </a:rPr>
              <a:t>Fumatul și sănătatea fizică:</a:t>
            </a:r>
            <a:r>
              <a:rPr lang="en-US" dirty="0">
                <a:solidFill>
                  <a:srgbClr val="EAB037"/>
                </a:solidFill>
                <a:effectLst>
                  <a:outerShdw blurRad="38100" dist="38100" dir="2700000" algn="tl">
                    <a:srgbClr val="000000">
                      <a:alpha val="43137"/>
                    </a:srgbClr>
                  </a:outerShdw>
                </a:effectLst>
              </a:rPr>
              <a:t/>
            </a:r>
            <a:br>
              <a:rPr lang="en-US" dirty="0">
                <a:solidFill>
                  <a:srgbClr val="EAB037"/>
                </a:solidFill>
                <a:effectLst>
                  <a:outerShdw blurRad="38100" dist="38100" dir="2700000" algn="tl">
                    <a:srgbClr val="000000">
                      <a:alpha val="43137"/>
                    </a:srgbClr>
                  </a:outerShdw>
                </a:effectLst>
              </a:rPr>
            </a:br>
            <a:r>
              <a:rPr lang="en-US" dirty="0" err="1">
                <a:solidFill>
                  <a:srgbClr val="EAB037"/>
                </a:solidFill>
                <a:effectLst>
                  <a:outerShdw blurRad="38100" dist="38100" dir="2700000" algn="tl">
                    <a:srgbClr val="000000">
                      <a:alpha val="43137"/>
                    </a:srgbClr>
                  </a:outerShdw>
                </a:effectLst>
              </a:rPr>
              <a:t>dar</a:t>
            </a:r>
            <a:r>
              <a:rPr lang="en-US" dirty="0">
                <a:solidFill>
                  <a:srgbClr val="EAB037"/>
                </a:solidFill>
                <a:effectLst>
                  <a:outerShdw blurRad="38100" dist="38100" dir="2700000" algn="tl">
                    <a:srgbClr val="000000">
                      <a:alpha val="43137"/>
                    </a:srgbClr>
                  </a:outerShdw>
                </a:effectLst>
              </a:rPr>
              <a:t> </a:t>
            </a:r>
            <a:r>
              <a:rPr lang="ro-RO" dirty="0">
                <a:solidFill>
                  <a:srgbClr val="EAB037"/>
                </a:solidFill>
                <a:effectLst>
                  <a:outerShdw blurRad="38100" dist="38100" dir="2700000" algn="tl">
                    <a:srgbClr val="000000">
                      <a:alpha val="43137"/>
                    </a:srgbClr>
                  </a:outerShdw>
                </a:effectLst>
              </a:rPr>
              <a:t>țigările electronice? </a:t>
            </a:r>
            <a:r>
              <a:rPr lang="ro-RO" b="1" dirty="0"/>
              <a:t/>
            </a:r>
            <a:br>
              <a:rPr lang="ro-RO" b="1" dirty="0"/>
            </a:br>
            <a:endParaRPr lang="en-US" sz="3200" b="1" dirty="0"/>
          </a:p>
        </p:txBody>
      </p:sp>
      <p:sp>
        <p:nvSpPr>
          <p:cNvPr id="4" name="Text Placeholder 3"/>
          <p:cNvSpPr>
            <a:spLocks noGrp="1"/>
          </p:cNvSpPr>
          <p:nvPr>
            <p:ph idx="1"/>
          </p:nvPr>
        </p:nvSpPr>
        <p:spPr>
          <a:xfrm>
            <a:off x="1103312" y="2487168"/>
            <a:ext cx="8946541" cy="3761231"/>
          </a:xfrm>
        </p:spPr>
        <p:txBody>
          <a:bodyPr>
            <a:normAutofit/>
          </a:bodyPr>
          <a:lstStyle/>
          <a:p>
            <a:pPr>
              <a:buClr>
                <a:srgbClr val="EAB037"/>
              </a:buClr>
            </a:pPr>
            <a:r>
              <a:rPr lang="ro-RO" sz="2400" dirty="0"/>
              <a:t>Vapingul afectează pielea – piele neoxigenată, aspect de piele obosită</a:t>
            </a:r>
          </a:p>
          <a:p>
            <a:pPr>
              <a:buClr>
                <a:srgbClr val="EAB037"/>
              </a:buClr>
            </a:pPr>
            <a:r>
              <a:rPr lang="ro-RO" sz="2400" dirty="0"/>
              <a:t>Vapingul scade</a:t>
            </a:r>
            <a:r>
              <a:rPr lang="en-US" sz="2400" dirty="0"/>
              <a:t> </a:t>
            </a:r>
            <a:r>
              <a:rPr lang="en-US" sz="2400" dirty="0" err="1"/>
              <a:t>capacit</a:t>
            </a:r>
            <a:r>
              <a:rPr lang="ro-RO" sz="2400" dirty="0"/>
              <a:t>atea de a face sport</a:t>
            </a:r>
          </a:p>
          <a:p>
            <a:pPr>
              <a:buClr>
                <a:srgbClr val="EAB037"/>
              </a:buClr>
            </a:pPr>
            <a:r>
              <a:rPr lang="en-US" sz="2400" dirty="0" err="1"/>
              <a:t>Vapingul</a:t>
            </a:r>
            <a:r>
              <a:rPr lang="en-US" sz="2400" dirty="0"/>
              <a:t> </a:t>
            </a:r>
            <a:r>
              <a:rPr lang="en-US" sz="2400" dirty="0" err="1"/>
              <a:t>este</a:t>
            </a:r>
            <a:r>
              <a:rPr lang="en-US" sz="2400" dirty="0"/>
              <a:t> </a:t>
            </a:r>
            <a:r>
              <a:rPr lang="en-US" sz="2400" dirty="0" err="1"/>
              <a:t>asociat</a:t>
            </a:r>
            <a:r>
              <a:rPr lang="en-US" sz="2400" dirty="0"/>
              <a:t> cu </a:t>
            </a:r>
            <a:r>
              <a:rPr lang="en-US" sz="2400" dirty="0" err="1"/>
              <a:t>multe</a:t>
            </a:r>
            <a:r>
              <a:rPr lang="en-US" sz="2400" dirty="0"/>
              <a:t> </a:t>
            </a:r>
            <a:r>
              <a:rPr lang="en-US" sz="2400" dirty="0" err="1"/>
              <a:t>substan</a:t>
            </a:r>
            <a:r>
              <a:rPr lang="ro-RO" sz="2400" dirty="0"/>
              <a:t>ț</a:t>
            </a:r>
            <a:r>
              <a:rPr lang="en-US" sz="2400" dirty="0"/>
              <a:t>e </a:t>
            </a:r>
            <a:r>
              <a:rPr lang="en-US" sz="2400" dirty="0" err="1"/>
              <a:t>chimice</a:t>
            </a:r>
            <a:r>
              <a:rPr lang="en-US" sz="2400" dirty="0"/>
              <a:t> </a:t>
            </a:r>
            <a:r>
              <a:rPr lang="en-US" sz="2400" dirty="0" err="1"/>
              <a:t>toxice</a:t>
            </a:r>
            <a:r>
              <a:rPr lang="ro-RO" sz="2400" dirty="0"/>
              <a:t> (compuși organici volatili, metale grele –Ni, Sn,Pb –diacetil, hidrocarburi aromatice cancerigene,etc)</a:t>
            </a:r>
            <a:endParaRPr lang="en-US" sz="2400" dirty="0"/>
          </a:p>
          <a:p>
            <a:endParaRPr lang="ro-RO" sz="2400" dirty="0"/>
          </a:p>
        </p:txBody>
      </p:sp>
      <p:sp>
        <p:nvSpPr>
          <p:cNvPr id="3" name="Rectangle 2"/>
          <p:cNvSpPr/>
          <p:nvPr/>
        </p:nvSpPr>
        <p:spPr>
          <a:xfrm>
            <a:off x="481918" y="1770098"/>
            <a:ext cx="5158785" cy="400110"/>
          </a:xfrm>
          <a:prstGeom prst="rect">
            <a:avLst/>
          </a:prstGeom>
        </p:spPr>
        <p:txBody>
          <a:bodyPr wrap="none">
            <a:spAutoFit/>
          </a:bodyPr>
          <a:lstStyle/>
          <a:p>
            <a:r>
              <a:rPr lang="ro-RO" b="1" dirty="0"/>
              <a:t>(ENDS</a:t>
            </a:r>
            <a:r>
              <a:rPr lang="en-US" b="1" dirty="0"/>
              <a:t> </a:t>
            </a:r>
            <a:r>
              <a:rPr lang="ro-RO" b="1" dirty="0"/>
              <a:t>- electronic nicotine delivery systems</a:t>
            </a:r>
            <a:r>
              <a:rPr lang="ro-RO" sz="2000" b="1" dirty="0"/>
              <a:t>)</a:t>
            </a:r>
            <a:endParaRPr lang="en-US" dirty="0"/>
          </a:p>
        </p:txBody>
      </p:sp>
      <p:sp>
        <p:nvSpPr>
          <p:cNvPr id="5" name="Rectangle 4"/>
          <p:cNvSpPr/>
          <p:nvPr/>
        </p:nvSpPr>
        <p:spPr>
          <a:xfrm>
            <a:off x="297401" y="6051175"/>
            <a:ext cx="9425097" cy="645305"/>
          </a:xfrm>
          <a:prstGeom prst="rect">
            <a:avLst/>
          </a:prstGeom>
        </p:spPr>
        <p:txBody>
          <a:bodyPr wrap="square">
            <a:spAutoFit/>
          </a:bodyPr>
          <a:lstStyle/>
          <a:p>
            <a:pPr>
              <a:lnSpc>
                <a:spcPct val="115000"/>
              </a:lnSpc>
              <a:spcAft>
                <a:spcPts val="1000"/>
              </a:spcAft>
            </a:pPr>
            <a:r>
              <a:rPr lang="en-US" sz="800" dirty="0">
                <a:ea typeface="Calibri" panose="020F0502020204030204" pitchFamily="34" charset="0"/>
                <a:cs typeface="Times New Roman" panose="02020603050405020304" pitchFamily="18" charset="0"/>
              </a:rPr>
              <a:t>Coral X. </a:t>
            </a:r>
            <a:r>
              <a:rPr lang="en-US" sz="800" dirty="0" err="1">
                <a:ea typeface="Calibri" panose="020F0502020204030204" pitchFamily="34" charset="0"/>
                <a:cs typeface="Times New Roman" panose="02020603050405020304" pitchFamily="18" charset="0"/>
              </a:rPr>
              <a:t>Giovacchini</a:t>
            </a:r>
            <a:r>
              <a:rPr lang="en-US" sz="800" dirty="0">
                <a:ea typeface="Calibri" panose="020F0502020204030204" pitchFamily="34" charset="0"/>
                <a:cs typeface="Times New Roman" panose="02020603050405020304" pitchFamily="18" charset="0"/>
              </a:rPr>
              <a:t>, Laura E. Crotty Alexander, Loretta G. Que, Electronic Cigarettes: A Pro–Con Review of the Current Literature, The Journal of Allergy and Clinical Immunology: In Practice, Volume 10, Issue 11, 2022, Pages 2843-2851, ISSN 2213-2198, </a:t>
            </a:r>
            <a:r>
              <a:rPr lang="en-US" sz="800" dirty="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xmlns="" val="tx"/>
                    </a:ext>
                  </a:extLst>
                </a:hlinkClick>
              </a:rPr>
              <a:t>https://doi.org/10.1016/j.jaip.2022.07.009</a:t>
            </a:r>
            <a:r>
              <a:rPr lang="en-US" sz="800" dirty="0">
                <a:ea typeface="Calibri" panose="020F0502020204030204" pitchFamily="34" charset="0"/>
                <a:cs typeface="Times New Roman" panose="02020603050405020304" pitchFamily="18" charset="0"/>
              </a:rPr>
              <a:t>.</a:t>
            </a:r>
            <a:endParaRPr lang="ro-RO" sz="800" dirty="0">
              <a:ea typeface="Calibri" panose="020F0502020204030204" pitchFamily="34" charset="0"/>
              <a:cs typeface="Times New Roman" panose="02020603050405020304" pitchFamily="18" charset="0"/>
            </a:endParaRPr>
          </a:p>
          <a:p>
            <a:pPr>
              <a:lnSpc>
                <a:spcPct val="115000"/>
              </a:lnSpc>
              <a:spcAft>
                <a:spcPts val="1000"/>
              </a:spcAft>
            </a:pPr>
            <a:r>
              <a:rPr lang="en-US" sz="800" dirty="0" err="1"/>
              <a:t>Fogt</a:t>
            </a:r>
            <a:r>
              <a:rPr lang="en-US" sz="800" dirty="0"/>
              <a:t> D.L., Levi M.A., Rickards C.A., </a:t>
            </a:r>
            <a:r>
              <a:rPr lang="en-US" sz="800" dirty="0" err="1"/>
              <a:t>Stelly</a:t>
            </a:r>
            <a:r>
              <a:rPr lang="en-US" sz="800" dirty="0"/>
              <a:t> S.P., Cooke W.H. Effects of Acute Vaporized Nicotine in Non-Tobacco Users at Rest and during Exercise. </a:t>
            </a:r>
            <a:r>
              <a:rPr lang="en-US" sz="800" i="1" dirty="0"/>
              <a:t>Int. J. </a:t>
            </a:r>
            <a:r>
              <a:rPr lang="en-US" sz="800" i="1" dirty="0" err="1"/>
              <a:t>Exerc</a:t>
            </a:r>
            <a:r>
              <a:rPr lang="en-US" sz="800" i="1" dirty="0"/>
              <a:t>. Sci. </a:t>
            </a:r>
            <a:r>
              <a:rPr lang="en-US" sz="800" dirty="0"/>
              <a:t>2016;9:607</a:t>
            </a:r>
            <a:endParaRPr lang="en-US" sz="800" dirty="0">
              <a:effectLst/>
              <a:ea typeface="Calibri" panose="020F0502020204030204" pitchFamily="34" charset="0"/>
              <a:cs typeface="Times New Roman" panose="02020603050405020304" pitchFamily="18" charset="0"/>
            </a:endParaRPr>
          </a:p>
        </p:txBody>
      </p:sp>
      <p:pic>
        <p:nvPicPr>
          <p:cNvPr id="6" name="Picture Placeholder 12">
            <a:extLst>
              <a:ext uri="{FF2B5EF4-FFF2-40B4-BE49-F238E27FC236}">
                <a16:creationId xmlns:a16="http://schemas.microsoft.com/office/drawing/2014/main" xmlns="" id="{37969755-54D2-C43D-AC2E-3B79CD5EF46E}"/>
              </a:ext>
            </a:extLst>
          </p:cNvPr>
          <p:cNvPicPr>
            <a:picLocks noChangeAspect="1"/>
          </p:cNvPicPr>
          <p:nvPr/>
        </p:nvPicPr>
        <p:blipFill>
          <a:blip r:embed="rId4">
            <a:extLst>
              <a:ext uri="{28A0092B-C50C-407E-A947-70E740481C1C}">
                <a14:useLocalDpi xmlns:a14="http://schemas.microsoft.com/office/drawing/2010/main" val="0"/>
              </a:ext>
            </a:extLst>
          </a:blip>
          <a:srcRect t="5727" b="5727"/>
          <a:stretch>
            <a:fillRect/>
          </a:stretch>
        </p:blipFill>
        <p:spPr>
          <a:xfrm>
            <a:off x="9251950" y="0"/>
            <a:ext cx="2940050" cy="1524000"/>
          </a:xfrm>
          <a:prstGeom prst="rect">
            <a:avLst/>
          </a:prstGeom>
        </p:spPr>
      </p:pic>
    </p:spTree>
    <p:extLst>
      <p:ext uri="{BB962C8B-B14F-4D97-AF65-F5344CB8AC3E}">
        <p14:creationId xmlns:p14="http://schemas.microsoft.com/office/powerpoint/2010/main" val="26035528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311" y="324766"/>
            <a:ext cx="8121944" cy="1400530"/>
          </a:xfrm>
        </p:spPr>
        <p:txBody>
          <a:bodyPr/>
          <a:lstStyle/>
          <a:p>
            <a:r>
              <a:rPr lang="ro-RO" dirty="0">
                <a:solidFill>
                  <a:srgbClr val="EAB037"/>
                </a:solidFill>
                <a:effectLst>
                  <a:outerShdw blurRad="38100" dist="38100" dir="2700000" algn="tl">
                    <a:srgbClr val="000000">
                      <a:alpha val="43137"/>
                    </a:srgbClr>
                  </a:outerShdw>
                </a:effectLst>
              </a:rPr>
              <a:t>Sănătatea fizică:</a:t>
            </a:r>
            <a:r>
              <a:rPr lang="en-US" dirty="0">
                <a:solidFill>
                  <a:srgbClr val="EAB037"/>
                </a:solidFill>
                <a:effectLst>
                  <a:outerShdw blurRad="38100" dist="38100" dir="2700000" algn="tl">
                    <a:srgbClr val="000000">
                      <a:alpha val="43137"/>
                    </a:srgbClr>
                  </a:outerShdw>
                </a:effectLst>
              </a:rPr>
              <a:t/>
            </a:r>
            <a:br>
              <a:rPr lang="en-US" dirty="0">
                <a:solidFill>
                  <a:srgbClr val="EAB037"/>
                </a:solidFill>
                <a:effectLst>
                  <a:outerShdw blurRad="38100" dist="38100" dir="2700000" algn="tl">
                    <a:srgbClr val="000000">
                      <a:alpha val="43137"/>
                    </a:srgbClr>
                  </a:outerShdw>
                </a:effectLst>
              </a:rPr>
            </a:br>
            <a:r>
              <a:rPr lang="en-US" dirty="0" err="1">
                <a:solidFill>
                  <a:srgbClr val="EAB037"/>
                </a:solidFill>
                <a:effectLst>
                  <a:outerShdw blurRad="38100" dist="38100" dir="2700000" algn="tl">
                    <a:srgbClr val="000000">
                      <a:alpha val="43137"/>
                    </a:srgbClr>
                  </a:outerShdw>
                </a:effectLst>
              </a:rPr>
              <a:t>dar</a:t>
            </a:r>
            <a:r>
              <a:rPr lang="en-US" dirty="0">
                <a:solidFill>
                  <a:srgbClr val="EAB037"/>
                </a:solidFill>
                <a:effectLst>
                  <a:outerShdw blurRad="38100" dist="38100" dir="2700000" algn="tl">
                    <a:srgbClr val="000000">
                      <a:alpha val="43137"/>
                    </a:srgbClr>
                  </a:outerShdw>
                </a:effectLst>
              </a:rPr>
              <a:t> </a:t>
            </a:r>
            <a:r>
              <a:rPr lang="ro-RO" dirty="0">
                <a:solidFill>
                  <a:srgbClr val="EAB037"/>
                </a:solidFill>
                <a:effectLst>
                  <a:outerShdw blurRad="38100" dist="38100" dir="2700000" algn="tl">
                    <a:srgbClr val="000000">
                      <a:alpha val="43137"/>
                    </a:srgbClr>
                  </a:outerShdw>
                </a:effectLst>
              </a:rPr>
              <a:t>produsele de fumat bazate pe tutun încălzit?</a:t>
            </a:r>
            <a:endParaRPr lang="en-US" dirty="0">
              <a:solidFill>
                <a:srgbClr val="EAB037"/>
              </a:solidFill>
              <a:effectLst>
                <a:outerShdw blurRad="38100" dist="38100" dir="2700000" algn="tl">
                  <a:srgbClr val="000000">
                    <a:alpha val="43137"/>
                  </a:srgbClr>
                </a:outerShdw>
              </a:effectLst>
            </a:endParaRPr>
          </a:p>
        </p:txBody>
      </p:sp>
      <p:sp>
        <p:nvSpPr>
          <p:cNvPr id="4" name="Text Placeholder 3"/>
          <p:cNvSpPr>
            <a:spLocks noGrp="1"/>
          </p:cNvSpPr>
          <p:nvPr>
            <p:ph idx="1"/>
          </p:nvPr>
        </p:nvSpPr>
        <p:spPr>
          <a:xfrm>
            <a:off x="483475" y="2520590"/>
            <a:ext cx="11225049" cy="3633215"/>
          </a:xfrm>
        </p:spPr>
        <p:txBody>
          <a:bodyPr>
            <a:normAutofit/>
          </a:bodyPr>
          <a:lstStyle/>
          <a:p>
            <a:pPr>
              <a:buClr>
                <a:srgbClr val="EAB037"/>
              </a:buClr>
            </a:pPr>
            <a:r>
              <a:rPr lang="en-US" sz="2200" dirty="0" err="1"/>
              <a:t>Produsele</a:t>
            </a:r>
            <a:r>
              <a:rPr lang="en-US" sz="2200" dirty="0"/>
              <a:t> de </a:t>
            </a:r>
            <a:r>
              <a:rPr lang="en-US" sz="2200" dirty="0" err="1"/>
              <a:t>fumat</a:t>
            </a:r>
            <a:r>
              <a:rPr lang="en-US" sz="2200" dirty="0"/>
              <a:t> </a:t>
            </a:r>
            <a:r>
              <a:rPr lang="en-US" sz="2200" dirty="0" err="1"/>
              <a:t>bazate</a:t>
            </a:r>
            <a:r>
              <a:rPr lang="en-US" sz="2200" dirty="0"/>
              <a:t> </a:t>
            </a:r>
            <a:r>
              <a:rPr lang="en-US" sz="2200" dirty="0" err="1"/>
              <a:t>pe</a:t>
            </a:r>
            <a:r>
              <a:rPr lang="en-US" sz="2200" dirty="0"/>
              <a:t> </a:t>
            </a:r>
            <a:r>
              <a:rPr lang="en-US" sz="2200" dirty="0" err="1"/>
              <a:t>tutun</a:t>
            </a:r>
            <a:r>
              <a:rPr lang="en-US" sz="2200" dirty="0"/>
              <a:t> </a:t>
            </a:r>
            <a:r>
              <a:rPr lang="en-US" sz="2200" dirty="0" err="1"/>
              <a:t>încălzit</a:t>
            </a:r>
            <a:r>
              <a:rPr lang="en-US" sz="2200" dirty="0"/>
              <a:t> (HTP-heated tobacco products, </a:t>
            </a:r>
            <a:r>
              <a:rPr lang="en-US" sz="2200" dirty="0" err="1"/>
              <a:t>tipuri</a:t>
            </a:r>
            <a:r>
              <a:rPr lang="en-US" sz="2200" dirty="0"/>
              <a:t> </a:t>
            </a:r>
            <a:r>
              <a:rPr lang="en-US" sz="2200" dirty="0" err="1"/>
              <a:t>precum</a:t>
            </a:r>
            <a:r>
              <a:rPr lang="en-US" sz="2200" dirty="0"/>
              <a:t>: IQOS, </a:t>
            </a:r>
            <a:r>
              <a:rPr lang="en-US" sz="2200" dirty="0" err="1"/>
              <a:t>Glo</a:t>
            </a:r>
            <a:r>
              <a:rPr lang="en-US" sz="2200" dirty="0"/>
              <a:t>, </a:t>
            </a:r>
            <a:r>
              <a:rPr lang="en-US" sz="2200" dirty="0" err="1"/>
              <a:t>iFuse</a:t>
            </a:r>
            <a:r>
              <a:rPr lang="en-US" sz="2200" dirty="0"/>
              <a:t>) </a:t>
            </a:r>
            <a:r>
              <a:rPr lang="en-US" sz="2200" dirty="0" err="1"/>
              <a:t>sunt</a:t>
            </a:r>
            <a:r>
              <a:rPr lang="en-US" sz="2200" dirty="0"/>
              <a:t> </a:t>
            </a:r>
            <a:r>
              <a:rPr lang="en-US" sz="2200" dirty="0" err="1"/>
              <a:t>produse</a:t>
            </a:r>
            <a:r>
              <a:rPr lang="en-US" sz="2200" dirty="0"/>
              <a:t> care </a:t>
            </a:r>
            <a:r>
              <a:rPr lang="en-US" sz="2200" dirty="0" err="1"/>
              <a:t>eliberează</a:t>
            </a:r>
            <a:r>
              <a:rPr lang="en-US" sz="2200" dirty="0"/>
              <a:t> </a:t>
            </a:r>
            <a:r>
              <a:rPr lang="en-US" sz="2200" dirty="0" err="1"/>
              <a:t>vapori</a:t>
            </a:r>
            <a:r>
              <a:rPr lang="en-US" sz="2200" dirty="0"/>
              <a:t> cu </a:t>
            </a:r>
            <a:r>
              <a:rPr lang="en-US" sz="2200" dirty="0" err="1"/>
              <a:t>miros</a:t>
            </a:r>
            <a:r>
              <a:rPr lang="en-US" sz="2200" dirty="0"/>
              <a:t> de </a:t>
            </a:r>
            <a:r>
              <a:rPr lang="en-US" sz="2200" dirty="0" err="1"/>
              <a:t>tutun</a:t>
            </a:r>
            <a:r>
              <a:rPr lang="en-US" sz="2200" dirty="0"/>
              <a:t> </a:t>
            </a:r>
            <a:r>
              <a:rPr lang="en-US" sz="2200" dirty="0" err="1"/>
              <a:t>și</a:t>
            </a:r>
            <a:r>
              <a:rPr lang="en-US" sz="2200" dirty="0"/>
              <a:t> </a:t>
            </a:r>
            <a:r>
              <a:rPr lang="en-US" sz="2200" dirty="0" err="1"/>
              <a:t>nicotină</a:t>
            </a:r>
            <a:r>
              <a:rPr lang="en-US" sz="2200" dirty="0"/>
              <a:t> </a:t>
            </a:r>
            <a:r>
              <a:rPr lang="en-US" sz="2200" dirty="0" err="1"/>
              <a:t>fără</a:t>
            </a:r>
            <a:r>
              <a:rPr lang="en-US" sz="2200" dirty="0"/>
              <a:t> </a:t>
            </a:r>
            <a:r>
              <a:rPr lang="en-US" sz="2200" dirty="0" err="1"/>
              <a:t>semnele</a:t>
            </a:r>
            <a:r>
              <a:rPr lang="en-US" sz="2200" dirty="0"/>
              <a:t> </a:t>
            </a:r>
            <a:r>
              <a:rPr lang="en-US" sz="2200" dirty="0" err="1"/>
              <a:t>tradiționale</a:t>
            </a:r>
            <a:r>
              <a:rPr lang="en-US" sz="2200" dirty="0"/>
              <a:t> ale </a:t>
            </a:r>
            <a:r>
              <a:rPr lang="en-US" sz="2200" dirty="0" err="1"/>
              <a:t>combustiei</a:t>
            </a:r>
            <a:r>
              <a:rPr lang="en-US" sz="2200" dirty="0"/>
              <a:t>: </a:t>
            </a:r>
            <a:r>
              <a:rPr lang="en-US" sz="2200" dirty="0" err="1"/>
              <a:t>foc</a:t>
            </a:r>
            <a:r>
              <a:rPr lang="en-US" sz="2200" dirty="0"/>
              <a:t>, </a:t>
            </a:r>
            <a:r>
              <a:rPr lang="en-US" sz="2200" dirty="0" err="1"/>
              <a:t>fum</a:t>
            </a:r>
            <a:r>
              <a:rPr lang="en-US" sz="2200" dirty="0"/>
              <a:t> </a:t>
            </a:r>
            <a:r>
              <a:rPr lang="en-US" sz="2200" dirty="0" err="1"/>
              <a:t>și</a:t>
            </a:r>
            <a:r>
              <a:rPr lang="en-US" sz="2200" dirty="0"/>
              <a:t> scrum</a:t>
            </a:r>
            <a:r>
              <a:rPr lang="ro-RO" sz="2200" dirty="0"/>
              <a:t>. Ele conțin nicotină, care dă adictție la fel ca și fumatul țigaretelor convențiale.</a:t>
            </a:r>
          </a:p>
          <a:p>
            <a:pPr>
              <a:buClr>
                <a:srgbClr val="EAB037"/>
              </a:buClr>
            </a:pPr>
            <a:r>
              <a:rPr lang="ro-RO" sz="2200" dirty="0"/>
              <a:t>Produc emisii de substanțe chimice care determină:</a:t>
            </a:r>
          </a:p>
          <a:p>
            <a:pPr lvl="1">
              <a:buClr>
                <a:srgbClr val="EAB037"/>
              </a:buClr>
            </a:pPr>
            <a:r>
              <a:rPr lang="ro-RO" sz="2200" dirty="0"/>
              <a:t>Afectarea respirației, afectare pulmonară</a:t>
            </a:r>
          </a:p>
          <a:p>
            <a:pPr lvl="1">
              <a:buClr>
                <a:srgbClr val="EAB037"/>
              </a:buClr>
            </a:pPr>
            <a:r>
              <a:rPr lang="ro-RO" sz="2200" dirty="0"/>
              <a:t>Astm, Bronșită, cancere respiratorii</a:t>
            </a:r>
          </a:p>
          <a:p>
            <a:pPr lvl="1">
              <a:buClr>
                <a:srgbClr val="EAB037"/>
              </a:buClr>
            </a:pPr>
            <a:r>
              <a:rPr lang="ro-RO" sz="2200" dirty="0"/>
              <a:t>Afectarea inimii și vaselor de sânge</a:t>
            </a:r>
          </a:p>
        </p:txBody>
      </p:sp>
      <p:sp>
        <p:nvSpPr>
          <p:cNvPr id="3" name="Rectangle 2"/>
          <p:cNvSpPr/>
          <p:nvPr/>
        </p:nvSpPr>
        <p:spPr>
          <a:xfrm>
            <a:off x="77792" y="6248399"/>
            <a:ext cx="8866512" cy="523220"/>
          </a:xfrm>
          <a:prstGeom prst="rect">
            <a:avLst/>
          </a:prstGeom>
        </p:spPr>
        <p:txBody>
          <a:bodyPr wrap="square">
            <a:spAutoFit/>
          </a:bodyPr>
          <a:lstStyle/>
          <a:p>
            <a:r>
              <a:rPr lang="en-US" sz="700" dirty="0"/>
              <a:t>Fried ND, Gardner JD. Heat-not-burn tobacco products: an emerging threat to cardiovascular health. Am J </a:t>
            </a:r>
            <a:r>
              <a:rPr lang="en-US" sz="700" dirty="0" err="1"/>
              <a:t>Physiol</a:t>
            </a:r>
            <a:r>
              <a:rPr lang="en-US" sz="700" dirty="0"/>
              <a:t> Heart </a:t>
            </a:r>
            <a:r>
              <a:rPr lang="en-US" sz="700" dirty="0" err="1"/>
              <a:t>Circ</a:t>
            </a:r>
            <a:r>
              <a:rPr lang="en-US" sz="700" dirty="0"/>
              <a:t> Physiol. 2020 Dec 1;319(6):H1234-H1239. </a:t>
            </a:r>
            <a:r>
              <a:rPr lang="en-US" sz="700" dirty="0" err="1"/>
              <a:t>doi</a:t>
            </a:r>
            <a:r>
              <a:rPr lang="en-US" sz="700" dirty="0"/>
              <a:t>: 10.1152/ajpheart.00708.2020. </a:t>
            </a:r>
            <a:r>
              <a:rPr lang="en-US" sz="700" dirty="0" err="1"/>
              <a:t>Epub</a:t>
            </a:r>
            <a:r>
              <a:rPr lang="en-US" sz="700" dirty="0"/>
              <a:t> 2020 Oct 2. PMID: 33006919; PMCID: PMC7792702.</a:t>
            </a:r>
            <a:endParaRPr lang="ro-RO" sz="700" dirty="0"/>
          </a:p>
          <a:p>
            <a:r>
              <a:rPr lang="en-US" sz="700" dirty="0"/>
              <a:t>Luca AC, </a:t>
            </a:r>
            <a:r>
              <a:rPr lang="en-US" sz="700" dirty="0" err="1"/>
              <a:t>Curpăn</a:t>
            </a:r>
            <a:r>
              <a:rPr lang="en-US" sz="700" dirty="0"/>
              <a:t> AȘ, </a:t>
            </a:r>
            <a:r>
              <a:rPr lang="en-US" sz="700" dirty="0" err="1"/>
              <a:t>Iordache</a:t>
            </a:r>
            <a:r>
              <a:rPr lang="en-US" sz="700" dirty="0"/>
              <a:t> AC, </a:t>
            </a:r>
            <a:r>
              <a:rPr lang="en-US" sz="700" dirty="0" err="1"/>
              <a:t>Mîndru</a:t>
            </a:r>
            <a:r>
              <a:rPr lang="en-US" sz="700" dirty="0"/>
              <a:t> DE, </a:t>
            </a:r>
            <a:r>
              <a:rPr lang="en-US" sz="700" dirty="0" err="1"/>
              <a:t>Țarcă</a:t>
            </a:r>
            <a:r>
              <a:rPr lang="en-US" sz="700" dirty="0"/>
              <a:t> E, Luca FA, </a:t>
            </a:r>
            <a:r>
              <a:rPr lang="en-US" sz="700" dirty="0" err="1"/>
              <a:t>Pădureț</a:t>
            </a:r>
            <a:r>
              <a:rPr lang="en-US" sz="700" dirty="0"/>
              <a:t> IA. Cardiotoxicity of Electronic Cigarettes and Heat-Not-Burn Tobacco Products-A Problem for the Modern Pediatric Cardiologist. Healthcare (Basel). 2023 Feb 8;11(4):491. </a:t>
            </a:r>
            <a:r>
              <a:rPr lang="en-US" sz="700" dirty="0" err="1"/>
              <a:t>doi</a:t>
            </a:r>
            <a:r>
              <a:rPr lang="en-US" sz="700" dirty="0"/>
              <a:t>: 10.3390/healthcare11040491. PMID: 36833024; PMCID: PMC9957306.</a:t>
            </a:r>
          </a:p>
        </p:txBody>
      </p:sp>
      <p:pic>
        <p:nvPicPr>
          <p:cNvPr id="5" name="Picture Placeholder 12">
            <a:extLst>
              <a:ext uri="{FF2B5EF4-FFF2-40B4-BE49-F238E27FC236}">
                <a16:creationId xmlns:a16="http://schemas.microsoft.com/office/drawing/2014/main" xmlns="" id="{103B5275-9C6F-58CE-6F67-2BD621603D87}"/>
              </a:ext>
            </a:extLst>
          </p:cNvPr>
          <p:cNvPicPr>
            <a:picLocks noChangeAspect="1"/>
          </p:cNvPicPr>
          <p:nvPr/>
        </p:nvPicPr>
        <p:blipFill>
          <a:blip r:embed="rId3">
            <a:extLst>
              <a:ext uri="{28A0092B-C50C-407E-A947-70E740481C1C}">
                <a14:useLocalDpi xmlns:a14="http://schemas.microsoft.com/office/drawing/2010/main" val="0"/>
              </a:ext>
            </a:extLst>
          </a:blip>
          <a:srcRect t="5727" b="5727"/>
          <a:stretch>
            <a:fillRect/>
          </a:stretch>
        </p:blipFill>
        <p:spPr>
          <a:xfrm>
            <a:off x="9251950" y="0"/>
            <a:ext cx="2940050" cy="1524000"/>
          </a:xfrm>
          <a:prstGeom prst="rect">
            <a:avLst/>
          </a:prstGeom>
        </p:spPr>
      </p:pic>
    </p:spTree>
    <p:extLst>
      <p:ext uri="{BB962C8B-B14F-4D97-AF65-F5344CB8AC3E}">
        <p14:creationId xmlns:p14="http://schemas.microsoft.com/office/powerpoint/2010/main" val="26260756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solidFill>
                  <a:srgbClr val="EAB037"/>
                </a:solidFill>
                <a:effectLst>
                  <a:outerShdw blurRad="38100" dist="38100" dir="2700000" algn="tl">
                    <a:srgbClr val="000000">
                      <a:alpha val="43137"/>
                    </a:srgbClr>
                  </a:outerShdw>
                </a:effectLst>
              </a:rPr>
              <a:t>Consecințe sociale</a:t>
            </a:r>
            <a:endParaRPr lang="en-US" dirty="0">
              <a:solidFill>
                <a:srgbClr val="EAB037"/>
              </a:solidFill>
              <a:effectLst>
                <a:outerShdw blurRad="38100" dist="38100" dir="2700000" algn="tl">
                  <a:srgbClr val="000000">
                    <a:alpha val="43137"/>
                  </a:srgbClr>
                </a:outerShdw>
              </a:effectLst>
            </a:endParaRPr>
          </a:p>
        </p:txBody>
      </p:sp>
      <p:sp>
        <p:nvSpPr>
          <p:cNvPr id="4" name="Text Placeholder 3"/>
          <p:cNvSpPr>
            <a:spLocks noGrp="1"/>
          </p:cNvSpPr>
          <p:nvPr>
            <p:ph idx="1"/>
          </p:nvPr>
        </p:nvSpPr>
        <p:spPr>
          <a:xfrm>
            <a:off x="522488" y="1720926"/>
            <a:ext cx="9528346" cy="4195481"/>
          </a:xfrm>
        </p:spPr>
        <p:txBody>
          <a:bodyPr>
            <a:normAutofit fontScale="92500" lnSpcReduction="20000"/>
          </a:bodyPr>
          <a:lstStyle/>
          <a:p>
            <a:pPr>
              <a:buClr>
                <a:srgbClr val="EAB037"/>
              </a:buClr>
            </a:pPr>
            <a:r>
              <a:rPr lang="ro-RO" dirty="0"/>
              <a:t>Presiunea socială – nu toți cei care-ți sunt ”prieteni” îți vor binele, refuză țigara oferită de așa ziși prieteni</a:t>
            </a:r>
          </a:p>
          <a:p>
            <a:pPr>
              <a:buClr>
                <a:srgbClr val="EAB037"/>
              </a:buClr>
            </a:pPr>
            <a:r>
              <a:rPr lang="ro-RO" dirty="0"/>
              <a:t>Fii tu un prieten bun, nu-ți pune prietenii în pericol, oferindu-le țigări! </a:t>
            </a:r>
          </a:p>
          <a:p>
            <a:pPr marL="0" indent="0">
              <a:buNone/>
            </a:pPr>
            <a:endParaRPr lang="en-US" dirty="0"/>
          </a:p>
          <a:p>
            <a:pPr marL="0" indent="0">
              <a:buNone/>
            </a:pPr>
            <a:r>
              <a:rPr lang="ro-RO" dirty="0"/>
              <a:t>Iată explicația:</a:t>
            </a:r>
          </a:p>
          <a:p>
            <a:pPr>
              <a:buClr>
                <a:srgbClr val="EAB037"/>
              </a:buClr>
            </a:pPr>
            <a:r>
              <a:rPr lang="ro-RO" dirty="0"/>
              <a:t>Adicția – este mai ușor să nu te-apuci, decât să te lași de fumat</a:t>
            </a:r>
          </a:p>
          <a:p>
            <a:pPr>
              <a:buClr>
                <a:srgbClr val="EAB037"/>
              </a:buClr>
            </a:pPr>
            <a:r>
              <a:rPr lang="ro-RO" dirty="0"/>
              <a:t>Dependența de nicotină poate apare la oricine utilizează produse cu nicotină</a:t>
            </a:r>
          </a:p>
          <a:p>
            <a:pPr>
              <a:buClr>
                <a:srgbClr val="EAB037"/>
              </a:buClr>
            </a:pPr>
            <a:r>
              <a:rPr lang="ro-RO" dirty="0"/>
              <a:t>Riscul de dezvoltare al adicției la nicotină este mai mare la adolescenți</a:t>
            </a:r>
          </a:p>
          <a:p>
            <a:pPr>
              <a:buClr>
                <a:srgbClr val="EAB037"/>
              </a:buClr>
            </a:pPr>
            <a:r>
              <a:rPr lang="ro-RO" dirty="0"/>
              <a:t>Apare toleranța la niotină- este necesară o doză mai mare pentru a obține același efect</a:t>
            </a:r>
          </a:p>
          <a:p>
            <a:pPr>
              <a:buClr>
                <a:srgbClr val="EAB037"/>
              </a:buClr>
            </a:pPr>
            <a:r>
              <a:rPr lang="ro-RO" dirty="0"/>
              <a:t>Dacă se întrerupe fumatul, apar simptome de sevraj (inclusiv iritabilitate, agitație, insomnie, anxietate)</a:t>
            </a:r>
          </a:p>
          <a:p>
            <a:endParaRPr lang="en-US" dirty="0"/>
          </a:p>
        </p:txBody>
      </p:sp>
      <p:pic>
        <p:nvPicPr>
          <p:cNvPr id="14" name="Picture Placeholder 13"/>
          <p:cNvPicPr>
            <a:picLocks noGrp="1" noChangeAspect="1"/>
          </p:cNvPicPr>
          <p:nvPr>
            <p:ph type="pic" idx="4294967295"/>
          </p:nvPr>
        </p:nvPicPr>
        <p:blipFill>
          <a:blip r:embed="rId2">
            <a:extLst>
              <a:ext uri="{28A0092B-C50C-407E-A947-70E740481C1C}">
                <a14:useLocalDpi xmlns:a14="http://schemas.microsoft.com/office/drawing/2010/main" val="0"/>
              </a:ext>
            </a:extLst>
          </a:blip>
          <a:srcRect t="15876" b="15876"/>
          <a:stretch>
            <a:fillRect/>
          </a:stretch>
        </p:blipFill>
        <p:spPr>
          <a:xfrm>
            <a:off x="9227975" y="0"/>
            <a:ext cx="2930525" cy="1524000"/>
          </a:xfrm>
        </p:spPr>
      </p:pic>
    </p:spTree>
    <p:extLst>
      <p:ext uri="{BB962C8B-B14F-4D97-AF65-F5344CB8AC3E}">
        <p14:creationId xmlns:p14="http://schemas.microsoft.com/office/powerpoint/2010/main" val="3038367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4227" y="1218037"/>
            <a:ext cx="6397988" cy="1915647"/>
          </a:xfrm>
        </p:spPr>
        <p:txBody>
          <a:bodyPr/>
          <a:lstStyle/>
          <a:p>
            <a:r>
              <a:rPr lang="ro-RO" dirty="0"/>
              <a:t>De ce este greu să te lași de fumat?</a:t>
            </a:r>
            <a:endParaRPr lang="en-US" dirty="0"/>
          </a:p>
        </p:txBody>
      </p:sp>
      <p:sp>
        <p:nvSpPr>
          <p:cNvPr id="4" name="Text Placeholder 3"/>
          <p:cNvSpPr>
            <a:spLocks noGrp="1"/>
          </p:cNvSpPr>
          <p:nvPr>
            <p:ph type="body" idx="1"/>
          </p:nvPr>
        </p:nvSpPr>
        <p:spPr>
          <a:xfrm>
            <a:off x="5461799" y="3294117"/>
            <a:ext cx="3730538" cy="860400"/>
          </a:xfrm>
        </p:spPr>
        <p:txBody>
          <a:bodyPr/>
          <a:lstStyle/>
          <a:p>
            <a:r>
              <a:rPr lang="ro-RO" dirty="0">
                <a:solidFill>
                  <a:srgbClr val="EAB037"/>
                </a:solidFill>
              </a:rPr>
              <a:t>De ce?</a:t>
            </a:r>
            <a:endParaRPr lang="en-US" dirty="0">
              <a:solidFill>
                <a:srgbClr val="EAB037"/>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925" y="-130662"/>
            <a:ext cx="6858000" cy="6858000"/>
          </a:xfrm>
          <a:prstGeom prst="rect">
            <a:avLst/>
          </a:prstGeom>
        </p:spPr>
      </p:pic>
    </p:spTree>
    <p:extLst>
      <p:ext uri="{BB962C8B-B14F-4D97-AF65-F5344CB8AC3E}">
        <p14:creationId xmlns:p14="http://schemas.microsoft.com/office/powerpoint/2010/main" val="13035505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solidFill>
                  <a:srgbClr val="EAB037"/>
                </a:solidFill>
                <a:effectLst>
                  <a:outerShdw blurRad="38100" dist="38100" dir="2700000" algn="tl">
                    <a:srgbClr val="000000">
                      <a:alpha val="43137"/>
                    </a:srgbClr>
                  </a:outerShdw>
                </a:effectLst>
              </a:rPr>
              <a:t>Nicotina afectează creierul</a:t>
            </a:r>
            <a:endParaRPr lang="en-GB" dirty="0">
              <a:solidFill>
                <a:srgbClr val="EAB037"/>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25012" y="1537937"/>
            <a:ext cx="11341976" cy="4195481"/>
          </a:xfrm>
        </p:spPr>
        <p:txBody>
          <a:bodyPr/>
          <a:lstStyle/>
          <a:p>
            <a:pPr>
              <a:buClr>
                <a:srgbClr val="EAB037"/>
              </a:buClr>
            </a:pPr>
            <a:r>
              <a:rPr lang="ro-RO" dirty="0"/>
              <a:t>Nicotina introdusă în organism prin fumat/vapat, ajunge la creier în câteva secunde legându-se de receptorii nicotinici și satisfacând momentan nevoia de a fuma.</a:t>
            </a:r>
            <a:endParaRPr lang="en-GB" dirty="0"/>
          </a:p>
          <a:p>
            <a:pPr>
              <a:buClr>
                <a:srgbClr val="EAB037"/>
              </a:buClr>
            </a:pPr>
            <a:r>
              <a:rPr lang="ro-RO" dirty="0"/>
              <a:t>Pe măsură ce fumăm mai mult timp, creierul dezvoltă un număr mai mare de receptori nicotinici, proces care duce la o nevoie crescută de nicotină și apare nevoia de a fuma în continuare. În acest fel se dezvoltă adicția la nicotină.</a:t>
            </a:r>
            <a:endParaRPr lang="en-GB" dirty="0"/>
          </a:p>
          <a:p>
            <a:pPr>
              <a:buClr>
                <a:srgbClr val="EAB037"/>
              </a:buClr>
            </a:pPr>
            <a:r>
              <a:rPr lang="ro-RO" dirty="0"/>
              <a:t>Oprirea fumatului, nu scade numărul receptorilor nicotinici deja formați în organism, însă aceștia devin inactivi, astfel încât la reinițierea fumatului, dependența revine. De aceea este mai bine să nu se înceapă fumatul, pentru a nu crea terenul propice pentru dezvoltarea adicției.</a:t>
            </a:r>
            <a:endParaRPr lang="en-GB" dirty="0"/>
          </a:p>
          <a:p>
            <a:endParaRPr lang="en-GB" dirty="0"/>
          </a:p>
        </p:txBody>
      </p:sp>
    </p:spTree>
    <p:extLst>
      <p:ext uri="{BB962C8B-B14F-4D97-AF65-F5344CB8AC3E}">
        <p14:creationId xmlns:p14="http://schemas.microsoft.com/office/powerpoint/2010/main" val="33936346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solidFill>
                  <a:srgbClr val="EAB037"/>
                </a:solidFill>
                <a:effectLst>
                  <a:outerShdw blurRad="38100" dist="38100" dir="2700000" algn="tl">
                    <a:srgbClr val="000000">
                      <a:alpha val="43137"/>
                    </a:srgbClr>
                  </a:outerShdw>
                </a:effectLst>
              </a:rPr>
              <a:t>Nicotina afectează creierul</a:t>
            </a:r>
            <a:endParaRPr lang="en-US" dirty="0">
              <a:solidFill>
                <a:srgbClr val="EAB037"/>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46111" y="2052918"/>
            <a:ext cx="11009861" cy="4195481"/>
          </a:xfrm>
        </p:spPr>
        <p:txBody>
          <a:bodyPr/>
          <a:lstStyle/>
          <a:p>
            <a:pPr>
              <a:buClr>
                <a:srgbClr val="EAB037"/>
              </a:buClr>
            </a:pPr>
            <a:r>
              <a:rPr lang="ro-RO" dirty="0"/>
              <a:t>Nicotina intră în sistemul nervos central și stimulează producția de dopamină, crescând riscul de dependență</a:t>
            </a:r>
          </a:p>
          <a:p>
            <a:pPr>
              <a:buClr>
                <a:srgbClr val="EAB037"/>
              </a:buClr>
            </a:pPr>
            <a:r>
              <a:rPr lang="ro-RO" dirty="0"/>
              <a:t>Este afectată negativ dezvoltarea creierului, inclusiv capacitatea de a lua decizii, capacitatea de a învăța și de a memora</a:t>
            </a:r>
          </a:p>
          <a:p>
            <a:pPr>
              <a:buClr>
                <a:srgbClr val="EAB037"/>
              </a:buClr>
            </a:pPr>
            <a:r>
              <a:rPr lang="ro-RO" dirty="0"/>
              <a:t>Nicotina poate schimba fizic structura creierului, modul în care se conectează neuronii, ceea ce produce probleme de sănătate mentală</a:t>
            </a:r>
          </a:p>
          <a:p>
            <a:endParaRPr lang="en-US" dirty="0"/>
          </a:p>
        </p:txBody>
      </p:sp>
    </p:spTree>
    <p:extLst>
      <p:ext uri="{BB962C8B-B14F-4D97-AF65-F5344CB8AC3E}">
        <p14:creationId xmlns:p14="http://schemas.microsoft.com/office/powerpoint/2010/main" val="34414438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solidFill>
                  <a:srgbClr val="EAB037"/>
                </a:solidFill>
                <a:effectLst>
                  <a:outerShdw blurRad="38100" dist="38100" dir="2700000" algn="tl">
                    <a:srgbClr val="000000">
                      <a:alpha val="43137"/>
                    </a:srgbClr>
                  </a:outerShdw>
                </a:effectLst>
              </a:rPr>
              <a:t>Dificultăți financiare</a:t>
            </a:r>
            <a:endParaRPr lang="en-US" dirty="0">
              <a:solidFill>
                <a:srgbClr val="EAB037"/>
              </a:solidFill>
              <a:effectLst>
                <a:outerShdw blurRad="38100" dist="38100" dir="2700000" algn="tl">
                  <a:srgbClr val="000000">
                    <a:alpha val="43137"/>
                  </a:srgbClr>
                </a:outerShdw>
              </a:effectLst>
            </a:endParaRPr>
          </a:p>
        </p:txBody>
      </p:sp>
      <p:sp>
        <p:nvSpPr>
          <p:cNvPr id="4" name="Text Placeholder 3"/>
          <p:cNvSpPr>
            <a:spLocks noGrp="1"/>
          </p:cNvSpPr>
          <p:nvPr>
            <p:ph idx="1"/>
          </p:nvPr>
        </p:nvSpPr>
        <p:spPr>
          <a:xfrm>
            <a:off x="646111" y="2209801"/>
            <a:ext cx="9995612" cy="4195481"/>
          </a:xfrm>
        </p:spPr>
        <p:txBody>
          <a:bodyPr>
            <a:normAutofit/>
          </a:bodyPr>
          <a:lstStyle/>
          <a:p>
            <a:pPr>
              <a:buClr>
                <a:srgbClr val="EAB037"/>
              </a:buClr>
            </a:pPr>
            <a:r>
              <a:rPr lang="ro-RO" sz="2400" dirty="0"/>
              <a:t>Fumatul este un obicei costisitor care poate să provoace dificultăți financiare celor care fumează, dar și familiilor lor</a:t>
            </a:r>
          </a:p>
          <a:p>
            <a:pPr>
              <a:buClr>
                <a:srgbClr val="EAB037"/>
              </a:buClr>
            </a:pPr>
            <a:r>
              <a:rPr lang="ro-RO" sz="2400" dirty="0"/>
              <a:t>Poți folosi mai bine banii pe care îi ai – pentru muzică, haine, distracții, alte cumpărături.</a:t>
            </a:r>
            <a:endParaRPr lang="en-US" sz="2400" dirty="0"/>
          </a:p>
        </p:txBody>
      </p:sp>
      <p:pic>
        <p:nvPicPr>
          <p:cNvPr id="5" name="Picture 4">
            <a:extLst>
              <a:ext uri="{FF2B5EF4-FFF2-40B4-BE49-F238E27FC236}">
                <a16:creationId xmlns:a16="http://schemas.microsoft.com/office/drawing/2014/main" xmlns="" id="{5EDF8250-A24D-429D-A3E1-CA53AF5CB892}"/>
              </a:ext>
            </a:extLst>
          </p:cNvPr>
          <p:cNvPicPr>
            <a:picLocks noChangeAspect="1"/>
          </p:cNvPicPr>
          <p:nvPr/>
        </p:nvPicPr>
        <p:blipFill>
          <a:blip r:embed="rId2"/>
          <a:stretch>
            <a:fillRect/>
          </a:stretch>
        </p:blipFill>
        <p:spPr>
          <a:xfrm>
            <a:off x="9121198" y="-427497"/>
            <a:ext cx="3224559" cy="4561490"/>
          </a:xfrm>
          <a:prstGeom prst="rect">
            <a:avLst/>
          </a:prstGeom>
        </p:spPr>
      </p:pic>
    </p:spTree>
    <p:extLst>
      <p:ext uri="{BB962C8B-B14F-4D97-AF65-F5344CB8AC3E}">
        <p14:creationId xmlns:p14="http://schemas.microsoft.com/office/powerpoint/2010/main" val="31908333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935" y="201509"/>
            <a:ext cx="10457318" cy="1400530"/>
          </a:xfrm>
        </p:spPr>
        <p:txBody>
          <a:bodyPr/>
          <a:lstStyle/>
          <a:p>
            <a:r>
              <a:rPr lang="ro-RO" dirty="0">
                <a:solidFill>
                  <a:srgbClr val="EAB037"/>
                </a:solidFill>
                <a:effectLst>
                  <a:outerShdw blurRad="38100" dist="38100" dir="2700000" algn="tl">
                    <a:srgbClr val="000000">
                      <a:alpha val="43137"/>
                    </a:srgbClr>
                  </a:outerShdw>
                </a:effectLst>
              </a:rPr>
              <a:t>Ia decizii informate!Cum te poți păcăli!</a:t>
            </a:r>
            <a:endParaRPr lang="en-US" dirty="0">
              <a:solidFill>
                <a:srgbClr val="EAB037"/>
              </a:solidFill>
              <a:effectLst>
                <a:outerShdw blurRad="38100" dist="38100" dir="2700000" algn="tl">
                  <a:srgbClr val="000000">
                    <a:alpha val="43137"/>
                  </a:srgbClr>
                </a:outerShdw>
              </a:effectLst>
            </a:endParaRPr>
          </a:p>
        </p:txBody>
      </p:sp>
      <p:sp>
        <p:nvSpPr>
          <p:cNvPr id="3" name="Content Placeholder 2"/>
          <p:cNvSpPr>
            <a:spLocks noGrp="1"/>
          </p:cNvSpPr>
          <p:nvPr>
            <p:ph type="body" idx="1"/>
          </p:nvPr>
        </p:nvSpPr>
        <p:spPr>
          <a:xfrm>
            <a:off x="632947" y="1404938"/>
            <a:ext cx="2946866" cy="576262"/>
          </a:xfrm>
        </p:spPr>
        <p:txBody>
          <a:bodyPr/>
          <a:lstStyle/>
          <a:p>
            <a:r>
              <a:rPr lang="ro-RO" dirty="0">
                <a:solidFill>
                  <a:srgbClr val="EAB037"/>
                </a:solidFill>
              </a:rPr>
              <a:t>Mesaje manipulatoare</a:t>
            </a:r>
            <a:endParaRPr lang="en-US" dirty="0">
              <a:solidFill>
                <a:srgbClr val="EAB037"/>
              </a:solidFill>
            </a:endParaRPr>
          </a:p>
        </p:txBody>
      </p:sp>
      <p:sp>
        <p:nvSpPr>
          <p:cNvPr id="6" name="Text Placeholder 5"/>
          <p:cNvSpPr>
            <a:spLocks noGrp="1"/>
          </p:cNvSpPr>
          <p:nvPr>
            <p:ph type="body" sz="half" idx="15"/>
          </p:nvPr>
        </p:nvSpPr>
        <p:spPr>
          <a:xfrm>
            <a:off x="671512" y="2100428"/>
            <a:ext cx="2927350" cy="4247820"/>
          </a:xfrm>
        </p:spPr>
        <p:txBody>
          <a:bodyPr>
            <a:normAutofit fontScale="62500" lnSpcReduction="20000"/>
          </a:bodyPr>
          <a:lstStyle/>
          <a:p>
            <a:r>
              <a:rPr lang="ro-RO" sz="2200" dirty="0"/>
              <a:t>Companiile de tutun utilizează mesaje manipulatoare pentru a influența felul în care oamenii, mai ales tinerii percep produsele de tutun.</a:t>
            </a:r>
          </a:p>
          <a:p>
            <a:r>
              <a:rPr lang="ro-RO" sz="2200" dirty="0"/>
              <a:t>Induc ideea  – produse la modă, plăcute, cu diferite arome, cu design atrăgător</a:t>
            </a:r>
          </a:p>
          <a:p>
            <a:r>
              <a:rPr lang="ro-RO" sz="2200" dirty="0"/>
              <a:t>Chiar atunci când se discută despre riscurile și efectele asupra sănătății, industria de tutun Induce ideea ca producatorii sunt bine intenționați si vor sa reduca aceste consecinte negative</a:t>
            </a:r>
          </a:p>
          <a:p>
            <a:r>
              <a:rPr lang="ro-RO" sz="2200" dirty="0"/>
              <a:t>Oferte de nerefuzat – 3 produse la preț de 1 sau 2</a:t>
            </a:r>
          </a:p>
          <a:p>
            <a:r>
              <a:rPr lang="ro-RO" sz="2200" dirty="0"/>
              <a:t>Promovează ENDS și HEATS ca alternative lmai puțin nocive ca fumatul convențional</a:t>
            </a:r>
          </a:p>
          <a:p>
            <a:endParaRPr lang="en-US" dirty="0"/>
          </a:p>
        </p:txBody>
      </p:sp>
      <p:sp>
        <p:nvSpPr>
          <p:cNvPr id="4" name="Text Placeholder 3"/>
          <p:cNvSpPr>
            <a:spLocks noGrp="1"/>
          </p:cNvSpPr>
          <p:nvPr>
            <p:ph type="body" sz="quarter" idx="3"/>
          </p:nvPr>
        </p:nvSpPr>
        <p:spPr>
          <a:xfrm>
            <a:off x="3820943" y="1313908"/>
            <a:ext cx="2936241" cy="576262"/>
          </a:xfrm>
        </p:spPr>
        <p:txBody>
          <a:bodyPr/>
          <a:lstStyle/>
          <a:p>
            <a:r>
              <a:rPr lang="ro-RO" dirty="0">
                <a:solidFill>
                  <a:srgbClr val="EAB037"/>
                </a:solidFill>
              </a:rPr>
              <a:t>Marketing agresiv</a:t>
            </a:r>
            <a:endParaRPr lang="en-US" dirty="0">
              <a:solidFill>
                <a:srgbClr val="EAB037"/>
              </a:solidFill>
            </a:endParaRPr>
          </a:p>
        </p:txBody>
      </p:sp>
      <p:sp>
        <p:nvSpPr>
          <p:cNvPr id="7" name="Text Placeholder 6"/>
          <p:cNvSpPr>
            <a:spLocks noGrp="1"/>
          </p:cNvSpPr>
          <p:nvPr>
            <p:ph type="body" sz="half" idx="16"/>
          </p:nvPr>
        </p:nvSpPr>
        <p:spPr>
          <a:xfrm>
            <a:off x="3888383" y="2166259"/>
            <a:ext cx="2946794" cy="3589338"/>
          </a:xfrm>
        </p:spPr>
        <p:txBody>
          <a:bodyPr/>
          <a:lstStyle/>
          <a:p>
            <a:r>
              <a:rPr lang="ro-RO" dirty="0"/>
              <a:t>Adolescenții și tinerii sunt o țintă pentru publicitatea înșelătoare și marketing agresiv </a:t>
            </a:r>
          </a:p>
          <a:p>
            <a:r>
              <a:rPr lang="ro-RO" dirty="0"/>
              <a:t>Reclame mari, electronice, strălucitoare în locuri vizibile pentru a atrage atenția</a:t>
            </a:r>
          </a:p>
          <a:p>
            <a:r>
              <a:rPr lang="ro-RO" dirty="0"/>
              <a:t>Sponsorizarea unor evenimente pentru ca imaginea să rămână în mintea participanților</a:t>
            </a:r>
          </a:p>
          <a:p>
            <a:endParaRPr lang="en-US" dirty="0"/>
          </a:p>
        </p:txBody>
      </p:sp>
      <p:sp>
        <p:nvSpPr>
          <p:cNvPr id="5" name="Text Placeholder 4"/>
          <p:cNvSpPr>
            <a:spLocks noGrp="1"/>
          </p:cNvSpPr>
          <p:nvPr>
            <p:ph type="body" sz="quarter" idx="13"/>
          </p:nvPr>
        </p:nvSpPr>
        <p:spPr>
          <a:xfrm>
            <a:off x="7124699" y="1503489"/>
            <a:ext cx="2932113" cy="576262"/>
          </a:xfrm>
        </p:spPr>
        <p:txBody>
          <a:bodyPr/>
          <a:lstStyle/>
          <a:p>
            <a:r>
              <a:rPr lang="ro-RO" dirty="0">
                <a:solidFill>
                  <a:srgbClr val="EAB037"/>
                </a:solidFill>
              </a:rPr>
              <a:t>Momente vulnerabile</a:t>
            </a:r>
            <a:endParaRPr lang="en-US" dirty="0">
              <a:solidFill>
                <a:srgbClr val="EAB037"/>
              </a:solidFill>
            </a:endParaRPr>
          </a:p>
        </p:txBody>
      </p:sp>
      <p:sp>
        <p:nvSpPr>
          <p:cNvPr id="8" name="Text Placeholder 7"/>
          <p:cNvSpPr>
            <a:spLocks noGrp="1"/>
          </p:cNvSpPr>
          <p:nvPr>
            <p:ph type="body" sz="half" idx="17"/>
          </p:nvPr>
        </p:nvSpPr>
        <p:spPr>
          <a:xfrm>
            <a:off x="7094143" y="2166259"/>
            <a:ext cx="2932113" cy="3589338"/>
          </a:xfrm>
        </p:spPr>
        <p:txBody>
          <a:bodyPr/>
          <a:lstStyle/>
          <a:p>
            <a:r>
              <a:rPr lang="ro-RO" dirty="0"/>
              <a:t>Un eveniment stresant acasa sau la școala poate fi un moment de vulnerabilitate când tentația de a încerca diferite produse pentru a te simți mai bine este mare.</a:t>
            </a:r>
          </a:p>
          <a:p>
            <a:r>
              <a:rPr lang="ro-RO" dirty="0"/>
              <a:t>Industria de tutun exploatează acest fapt, utilizănd mesaje care arată apropiere, asociere.</a:t>
            </a:r>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4537428" y="4666855"/>
            <a:ext cx="1559807" cy="1169855"/>
          </a:xfrm>
          <a:prstGeom prst="rect">
            <a:avLst/>
          </a:prstGeom>
        </p:spPr>
      </p:pic>
    </p:spTree>
    <p:extLst>
      <p:ext uri="{BB962C8B-B14F-4D97-AF65-F5344CB8AC3E}">
        <p14:creationId xmlns:p14="http://schemas.microsoft.com/office/powerpoint/2010/main" val="37041132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b="1" dirty="0">
                <a:solidFill>
                  <a:srgbClr val="EAB037"/>
                </a:solidFill>
                <a:effectLst>
                  <a:outerShdw blurRad="38100" dist="38100" dir="2700000" algn="tl">
                    <a:srgbClr val="000000">
                      <a:alpha val="43137"/>
                    </a:srgbClr>
                  </a:outerShdw>
                </a:effectLst>
              </a:rPr>
              <a:t>3</a:t>
            </a:r>
            <a:r>
              <a:rPr lang="ro-RO" dirty="0">
                <a:solidFill>
                  <a:srgbClr val="EAB037"/>
                </a:solidFill>
                <a:effectLst>
                  <a:outerShdw blurRad="38100" dist="38100" dir="2700000" algn="tl">
                    <a:srgbClr val="000000">
                      <a:alpha val="43137"/>
                    </a:srgbClr>
                  </a:outerShdw>
                </a:effectLst>
              </a:rPr>
              <a:t> Mituri despre țigări - demontate</a:t>
            </a:r>
            <a:endParaRPr lang="en-US" dirty="0">
              <a:solidFill>
                <a:srgbClr val="EAB037"/>
              </a:solidFill>
              <a:effectLst>
                <a:outerShdw blurRad="38100" dist="38100" dir="2700000" algn="tl">
                  <a:srgbClr val="000000">
                    <a:alpha val="43137"/>
                  </a:srgbClr>
                </a:outerShdw>
              </a:effectLst>
            </a:endParaRPr>
          </a:p>
        </p:txBody>
      </p:sp>
      <p:sp>
        <p:nvSpPr>
          <p:cNvPr id="3" name="Text Placeholder 2"/>
          <p:cNvSpPr>
            <a:spLocks noGrp="1"/>
          </p:cNvSpPr>
          <p:nvPr>
            <p:ph type="body" idx="1"/>
          </p:nvPr>
        </p:nvSpPr>
        <p:spPr>
          <a:xfrm>
            <a:off x="644648" y="5486397"/>
            <a:ext cx="2940050" cy="576262"/>
          </a:xfrm>
        </p:spPr>
        <p:txBody>
          <a:bodyPr/>
          <a:lstStyle/>
          <a:p>
            <a:r>
              <a:rPr lang="ro-RO" dirty="0">
                <a:solidFill>
                  <a:schemeClr val="tx1"/>
                </a:solidFill>
              </a:rPr>
              <a:t>Țigările electronice sunt o alternativă sănătoasă la fumatul convențional</a:t>
            </a:r>
            <a:endParaRPr lang="en-US" dirty="0">
              <a:solidFill>
                <a:schemeClr val="tx1"/>
              </a:solidFill>
            </a:endParaRPr>
          </a:p>
        </p:txBody>
      </p:sp>
      <p:pic>
        <p:nvPicPr>
          <p:cNvPr id="12" name="Picture Placeholder 11"/>
          <p:cNvPicPr>
            <a:picLocks noGrp="1" noChangeAspect="1"/>
          </p:cNvPicPr>
          <p:nvPr>
            <p:ph type="pic" idx="15"/>
          </p:nvPr>
        </p:nvPicPr>
        <p:blipFill>
          <a:blip r:embed="rId4">
            <a:extLst>
              <a:ext uri="{28A0092B-C50C-407E-A947-70E740481C1C}">
                <a14:useLocalDpi xmlns:a14="http://schemas.microsoft.com/office/drawing/2010/main" val="0"/>
              </a:ext>
            </a:extLst>
          </a:blip>
          <a:srcRect t="10820" b="10820"/>
          <a:stretch>
            <a:fillRect/>
          </a:stretch>
        </p:blipFill>
        <p:spPr/>
      </p:pic>
      <p:sp>
        <p:nvSpPr>
          <p:cNvPr id="5" name="Text Placeholder 4"/>
          <p:cNvSpPr>
            <a:spLocks noGrp="1"/>
          </p:cNvSpPr>
          <p:nvPr>
            <p:ph type="body" sz="half" idx="18"/>
          </p:nvPr>
        </p:nvSpPr>
        <p:spPr>
          <a:xfrm>
            <a:off x="652463" y="1611576"/>
            <a:ext cx="2940050" cy="483343"/>
          </a:xfrm>
        </p:spPr>
        <p:txBody>
          <a:bodyPr>
            <a:noAutofit/>
          </a:bodyPr>
          <a:lstStyle/>
          <a:p>
            <a:r>
              <a:rPr lang="ro-RO" sz="3200" b="1" dirty="0">
                <a:solidFill>
                  <a:srgbClr val="EAB037"/>
                </a:solidFill>
              </a:rPr>
              <a:t>FALS</a:t>
            </a:r>
            <a:endParaRPr lang="en-US" sz="3200" b="1" dirty="0">
              <a:solidFill>
                <a:srgbClr val="EAB037"/>
              </a:solidFill>
            </a:endParaRPr>
          </a:p>
        </p:txBody>
      </p:sp>
      <p:sp>
        <p:nvSpPr>
          <p:cNvPr id="6" name="Text Placeholder 5"/>
          <p:cNvSpPr>
            <a:spLocks noGrp="1"/>
          </p:cNvSpPr>
          <p:nvPr>
            <p:ph type="body" sz="quarter" idx="3"/>
          </p:nvPr>
        </p:nvSpPr>
        <p:spPr>
          <a:xfrm>
            <a:off x="3889374" y="5198266"/>
            <a:ext cx="2930525" cy="576262"/>
          </a:xfrm>
        </p:spPr>
        <p:txBody>
          <a:bodyPr/>
          <a:lstStyle/>
          <a:p>
            <a:r>
              <a:rPr lang="ro-RO" dirty="0">
                <a:solidFill>
                  <a:schemeClr val="tx1"/>
                </a:solidFill>
              </a:rPr>
              <a:t>Fumatul din când în când nu este dăunător</a:t>
            </a:r>
            <a:endParaRPr lang="en-US" dirty="0">
              <a:solidFill>
                <a:schemeClr val="tx1"/>
              </a:solidFill>
            </a:endParaRPr>
          </a:p>
        </p:txBody>
      </p:sp>
      <p:pic>
        <p:nvPicPr>
          <p:cNvPr id="13" name="Picture Placeholder 12"/>
          <p:cNvPicPr>
            <a:picLocks noGrp="1" noChangeAspect="1"/>
          </p:cNvPicPr>
          <p:nvPr>
            <p:ph type="pic" idx="21"/>
          </p:nvPr>
        </p:nvPicPr>
        <p:blipFill>
          <a:blip r:embed="rId5">
            <a:extLst>
              <a:ext uri="{28A0092B-C50C-407E-A947-70E740481C1C}">
                <a14:useLocalDpi xmlns:a14="http://schemas.microsoft.com/office/drawing/2010/main" val="0"/>
              </a:ext>
            </a:extLst>
          </a:blip>
          <a:srcRect t="18612" b="18612"/>
          <a:stretch>
            <a:fillRect/>
          </a:stretch>
        </p:blipFill>
        <p:spPr/>
      </p:pic>
      <p:sp>
        <p:nvSpPr>
          <p:cNvPr id="8" name="Text Placeholder 7"/>
          <p:cNvSpPr>
            <a:spLocks noGrp="1"/>
          </p:cNvSpPr>
          <p:nvPr>
            <p:ph type="body" sz="half" idx="19"/>
          </p:nvPr>
        </p:nvSpPr>
        <p:spPr>
          <a:xfrm>
            <a:off x="3881269" y="1529462"/>
            <a:ext cx="2934406" cy="659189"/>
          </a:xfrm>
        </p:spPr>
        <p:txBody>
          <a:bodyPr>
            <a:normAutofit/>
          </a:bodyPr>
          <a:lstStyle/>
          <a:p>
            <a:r>
              <a:rPr lang="ro-RO" sz="3200" b="1" dirty="0">
                <a:solidFill>
                  <a:srgbClr val="EAB037"/>
                </a:solidFill>
              </a:rPr>
              <a:t>FALS</a:t>
            </a:r>
            <a:endParaRPr lang="en-US" sz="3200" b="1" dirty="0">
              <a:solidFill>
                <a:srgbClr val="EAB037"/>
              </a:solidFill>
            </a:endParaRPr>
          </a:p>
        </p:txBody>
      </p:sp>
      <p:sp>
        <p:nvSpPr>
          <p:cNvPr id="9" name="Text Placeholder 8"/>
          <p:cNvSpPr>
            <a:spLocks noGrp="1"/>
          </p:cNvSpPr>
          <p:nvPr>
            <p:ph type="body" sz="quarter" idx="13"/>
          </p:nvPr>
        </p:nvSpPr>
        <p:spPr>
          <a:xfrm>
            <a:off x="7124699" y="4371208"/>
            <a:ext cx="2932113" cy="576262"/>
          </a:xfrm>
        </p:spPr>
        <p:txBody>
          <a:bodyPr/>
          <a:lstStyle/>
          <a:p>
            <a:r>
              <a:rPr lang="ro-RO" dirty="0">
                <a:solidFill>
                  <a:schemeClr val="tx1"/>
                </a:solidFill>
              </a:rPr>
              <a:t>Nicotina este singura substanță periculoasă</a:t>
            </a:r>
            <a:endParaRPr lang="en-US" dirty="0">
              <a:solidFill>
                <a:schemeClr val="tx1"/>
              </a:solidFill>
            </a:endParaRPr>
          </a:p>
        </p:txBody>
      </p:sp>
      <p:pic>
        <p:nvPicPr>
          <p:cNvPr id="14" name="Picture Placeholder 13"/>
          <p:cNvPicPr>
            <a:picLocks noGrp="1" noChangeAspect="1"/>
          </p:cNvPicPr>
          <p:nvPr>
            <p:ph type="pic" idx="22"/>
          </p:nvPr>
        </p:nvPicPr>
        <p:blipFill>
          <a:blip r:embed="rId6">
            <a:extLst>
              <a:ext uri="{28A0092B-C50C-407E-A947-70E740481C1C}">
                <a14:useLocalDpi xmlns:a14="http://schemas.microsoft.com/office/drawing/2010/main" val="0"/>
              </a:ext>
            </a:extLst>
          </a:blip>
          <a:srcRect t="8942" b="8942"/>
          <a:stretch>
            <a:fillRect/>
          </a:stretch>
        </p:blipFill>
        <p:spPr/>
      </p:pic>
      <p:sp>
        <p:nvSpPr>
          <p:cNvPr id="11" name="Text Placeholder 10"/>
          <p:cNvSpPr>
            <a:spLocks noGrp="1"/>
          </p:cNvSpPr>
          <p:nvPr>
            <p:ph type="body" sz="half" idx="20"/>
          </p:nvPr>
        </p:nvSpPr>
        <p:spPr>
          <a:xfrm>
            <a:off x="7114836" y="1550611"/>
            <a:ext cx="2935997" cy="659189"/>
          </a:xfrm>
        </p:spPr>
        <p:txBody>
          <a:bodyPr>
            <a:normAutofit/>
          </a:bodyPr>
          <a:lstStyle/>
          <a:p>
            <a:r>
              <a:rPr lang="ro-RO" sz="3200" b="1" dirty="0">
                <a:solidFill>
                  <a:srgbClr val="EAB037"/>
                </a:solidFill>
              </a:rPr>
              <a:t>FALS</a:t>
            </a:r>
            <a:endParaRPr lang="en-US" sz="3200" b="1" dirty="0">
              <a:solidFill>
                <a:srgbClr val="EAB037"/>
              </a:solidFill>
            </a:endParaRPr>
          </a:p>
        </p:txBody>
      </p:sp>
    </p:spTree>
    <p:extLst>
      <p:ext uri="{BB962C8B-B14F-4D97-AF65-F5344CB8AC3E}">
        <p14:creationId xmlns:p14="http://schemas.microsoft.com/office/powerpoint/2010/main" val="2262582182"/>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41963" y="1220219"/>
            <a:ext cx="6397988" cy="1915647"/>
          </a:xfrm>
        </p:spPr>
        <p:txBody>
          <a:bodyPr/>
          <a:lstStyle/>
          <a:p>
            <a:r>
              <a:rPr lang="ro-RO" dirty="0"/>
              <a:t>Ce poți să faci în loc să te apuci de fumat?</a:t>
            </a:r>
            <a:endParaRPr lang="en-US" dirty="0"/>
          </a:p>
        </p:txBody>
      </p:sp>
      <p:sp>
        <p:nvSpPr>
          <p:cNvPr id="4" name="Text Placeholder 3"/>
          <p:cNvSpPr>
            <a:spLocks noGrp="1"/>
          </p:cNvSpPr>
          <p:nvPr>
            <p:ph type="body" idx="1"/>
          </p:nvPr>
        </p:nvSpPr>
        <p:spPr>
          <a:xfrm>
            <a:off x="5395629" y="3368731"/>
            <a:ext cx="4809916" cy="860400"/>
          </a:xfrm>
        </p:spPr>
        <p:txBody>
          <a:bodyPr/>
          <a:lstStyle/>
          <a:p>
            <a:r>
              <a:rPr lang="ro-RO" dirty="0">
                <a:solidFill>
                  <a:srgbClr val="EAB037"/>
                </a:solidFill>
              </a:rPr>
              <a:t>Cu ce se poate înlocui fumatul?</a:t>
            </a:r>
            <a:endParaRPr lang="en-US" dirty="0">
              <a:solidFill>
                <a:srgbClr val="EAB037"/>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7613" y="161113"/>
            <a:ext cx="6858000" cy="6858000"/>
          </a:xfrm>
          <a:prstGeom prst="rect">
            <a:avLst/>
          </a:prstGeom>
        </p:spPr>
      </p:pic>
    </p:spTree>
    <p:extLst>
      <p:ext uri="{BB962C8B-B14F-4D97-AF65-F5344CB8AC3E}">
        <p14:creationId xmlns:p14="http://schemas.microsoft.com/office/powerpoint/2010/main" val="20685071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1681" y="1513353"/>
            <a:ext cx="6397988" cy="1915647"/>
          </a:xfrm>
        </p:spPr>
        <p:txBody>
          <a:bodyPr/>
          <a:lstStyle/>
          <a:p>
            <a:r>
              <a:rPr lang="ro-RO" dirty="0">
                <a:effectLst>
                  <a:outerShdw blurRad="38100" dist="38100" dir="2700000" algn="tl">
                    <a:srgbClr val="000000">
                      <a:alpha val="43137"/>
                    </a:srgbClr>
                  </a:outerShdw>
                </a:effectLst>
              </a:rPr>
              <a:t>De ce încep oamenii să fumeze?</a:t>
            </a:r>
            <a:endParaRPr lang="en-US" dirty="0">
              <a:effectLst>
                <a:outerShdw blurRad="38100" dist="38100" dir="2700000" algn="tl">
                  <a:srgbClr val="000000">
                    <a:alpha val="43137"/>
                  </a:srgbClr>
                </a:outerShdw>
              </a:effectLst>
            </a:endParaRPr>
          </a:p>
        </p:txBody>
      </p:sp>
      <p:sp>
        <p:nvSpPr>
          <p:cNvPr id="4" name="Text Placeholder 3"/>
          <p:cNvSpPr>
            <a:spLocks noGrp="1"/>
          </p:cNvSpPr>
          <p:nvPr>
            <p:ph type="body" idx="1"/>
          </p:nvPr>
        </p:nvSpPr>
        <p:spPr>
          <a:xfrm>
            <a:off x="5527473" y="3507037"/>
            <a:ext cx="8825658" cy="860400"/>
          </a:xfrm>
        </p:spPr>
        <p:txBody>
          <a:bodyPr/>
          <a:lstStyle/>
          <a:p>
            <a:r>
              <a:rPr lang="ro-RO" dirty="0">
                <a:solidFill>
                  <a:srgbClr val="EAB037"/>
                </a:solidFill>
                <a:effectLst>
                  <a:outerShdw blurRad="38100" dist="38100" dir="2700000" algn="tl">
                    <a:srgbClr val="000000">
                      <a:alpha val="43137"/>
                    </a:srgbClr>
                  </a:outerShdw>
                </a:effectLst>
              </a:rPr>
              <a:t>De ce?</a:t>
            </a:r>
            <a:endParaRPr lang="en-US" dirty="0">
              <a:solidFill>
                <a:srgbClr val="EAB037"/>
              </a:solidFill>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188" y="0"/>
            <a:ext cx="6709170" cy="7014075"/>
          </a:xfrm>
          <a:prstGeom prst="rect">
            <a:avLst/>
          </a:prstGeom>
        </p:spPr>
      </p:pic>
    </p:spTree>
    <p:extLst>
      <p:ext uri="{BB962C8B-B14F-4D97-AF65-F5344CB8AC3E}">
        <p14:creationId xmlns:p14="http://schemas.microsoft.com/office/powerpoint/2010/main" val="14284078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solidFill>
                  <a:srgbClr val="EAB037"/>
                </a:solidFill>
                <a:effectLst>
                  <a:outerShdw blurRad="38100" dist="38100" dir="2700000" algn="tl">
                    <a:srgbClr val="000000">
                      <a:alpha val="43137"/>
                    </a:srgbClr>
                  </a:outerShdw>
                </a:effectLst>
              </a:rPr>
              <a:t>Alternative sănătoase</a:t>
            </a:r>
            <a:endParaRPr lang="en-US" dirty="0">
              <a:solidFill>
                <a:srgbClr val="EAB037"/>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103312" y="1517074"/>
            <a:ext cx="8946541" cy="4731326"/>
          </a:xfrm>
        </p:spPr>
        <p:txBody>
          <a:bodyPr/>
          <a:lstStyle/>
          <a:p>
            <a:pPr>
              <a:buClr>
                <a:srgbClr val="EAB037"/>
              </a:buClr>
            </a:pPr>
            <a:r>
              <a:rPr lang="ro-RO" dirty="0"/>
              <a:t>Ascultă muzică împreună cu prietenii</a:t>
            </a:r>
          </a:p>
          <a:p>
            <a:pPr>
              <a:buClr>
                <a:srgbClr val="EAB037"/>
              </a:buClr>
            </a:pPr>
            <a:r>
              <a:rPr lang="en-US" dirty="0"/>
              <a:t> </a:t>
            </a:r>
            <a:r>
              <a:rPr lang="ro-RO" dirty="0"/>
              <a:t>D</a:t>
            </a:r>
            <a:r>
              <a:rPr lang="en-US" dirty="0" err="1"/>
              <a:t>anseaz</a:t>
            </a:r>
            <a:r>
              <a:rPr lang="ro-RO" dirty="0"/>
              <a:t>ă</a:t>
            </a:r>
            <a:r>
              <a:rPr lang="en-US" dirty="0"/>
              <a:t> </a:t>
            </a:r>
            <a:r>
              <a:rPr lang="ro-RO" dirty="0"/>
              <a:t>î</a:t>
            </a:r>
            <a:r>
              <a:rPr lang="en-US" dirty="0" err="1"/>
              <a:t>mpreun</a:t>
            </a:r>
            <a:r>
              <a:rPr lang="ro-RO" dirty="0"/>
              <a:t>ă</a:t>
            </a:r>
            <a:r>
              <a:rPr lang="en-US" dirty="0"/>
              <a:t> cu </a:t>
            </a:r>
            <a:r>
              <a:rPr lang="en-US" dirty="0" err="1"/>
              <a:t>prietenii</a:t>
            </a:r>
            <a:endParaRPr lang="en-US" dirty="0"/>
          </a:p>
          <a:p>
            <a:pPr>
              <a:buClr>
                <a:srgbClr val="EAB037"/>
              </a:buClr>
            </a:pPr>
            <a:r>
              <a:rPr lang="en-US" dirty="0" err="1"/>
              <a:t>Joaca-te</a:t>
            </a:r>
            <a:r>
              <a:rPr lang="en-US" dirty="0"/>
              <a:t> un </a:t>
            </a:r>
            <a:r>
              <a:rPr lang="en-US" dirty="0" err="1"/>
              <a:t>joc</a:t>
            </a:r>
            <a:r>
              <a:rPr lang="en-US" dirty="0"/>
              <a:t> de </a:t>
            </a:r>
            <a:r>
              <a:rPr lang="en-US" dirty="0" err="1"/>
              <a:t>societate</a:t>
            </a:r>
            <a:r>
              <a:rPr lang="en-US" dirty="0"/>
              <a:t> </a:t>
            </a:r>
            <a:r>
              <a:rPr lang="ro-RO" dirty="0"/>
              <a:t>î</a:t>
            </a:r>
            <a:r>
              <a:rPr lang="en-US" dirty="0" err="1"/>
              <a:t>mpreun</a:t>
            </a:r>
            <a:r>
              <a:rPr lang="ro-RO" dirty="0"/>
              <a:t>ă</a:t>
            </a:r>
            <a:r>
              <a:rPr lang="en-US" dirty="0"/>
              <a:t> cu </a:t>
            </a:r>
            <a:r>
              <a:rPr lang="en-US" dirty="0" err="1"/>
              <a:t>prietenii</a:t>
            </a:r>
            <a:r>
              <a:rPr lang="en-US" dirty="0"/>
              <a:t> (</a:t>
            </a:r>
            <a:r>
              <a:rPr lang="en-US" dirty="0" err="1"/>
              <a:t>Joc</a:t>
            </a:r>
            <a:r>
              <a:rPr lang="en-US" dirty="0"/>
              <a:t> Rummy, </a:t>
            </a:r>
            <a:r>
              <a:rPr lang="en-US" dirty="0" err="1"/>
              <a:t>Jenga</a:t>
            </a:r>
            <a:r>
              <a:rPr lang="en-US" dirty="0"/>
              <a:t>, </a:t>
            </a:r>
            <a:r>
              <a:rPr lang="en-US" dirty="0" err="1"/>
              <a:t>mima</a:t>
            </a:r>
            <a:r>
              <a:rPr lang="ro-RO" dirty="0"/>
              <a:t>,etc</a:t>
            </a:r>
            <a:r>
              <a:rPr lang="en-US" dirty="0"/>
              <a:t>)</a:t>
            </a:r>
          </a:p>
          <a:p>
            <a:pPr>
              <a:buClr>
                <a:srgbClr val="EAB037"/>
              </a:buClr>
            </a:pPr>
            <a:r>
              <a:rPr lang="ro-RO" dirty="0"/>
              <a:t>Alege și practică un sport împreună cu prietenii</a:t>
            </a:r>
          </a:p>
          <a:p>
            <a:pPr marL="0" indent="0">
              <a:buNone/>
            </a:pPr>
            <a:r>
              <a:rPr lang="ro-RO" dirty="0"/>
              <a:t>	60 de minute/zi de activitate fizică intensitate moderată-viguroasă</a:t>
            </a:r>
          </a:p>
          <a:p>
            <a:pPr>
              <a:buClr>
                <a:srgbClr val="EAB037"/>
              </a:buClr>
            </a:pPr>
            <a:r>
              <a:rPr lang="ro-RO" dirty="0"/>
              <a:t>Organizează diferite evenimente distractive:</a:t>
            </a:r>
          </a:p>
          <a:p>
            <a:pPr lvl="1">
              <a:buClr>
                <a:srgbClr val="EAB037"/>
              </a:buClr>
            </a:pPr>
            <a:r>
              <a:rPr lang="ro-RO" dirty="0"/>
              <a:t>o miniprezentare de modă împreună cu ceilalți colegi</a:t>
            </a:r>
          </a:p>
          <a:p>
            <a:pPr lvl="1">
              <a:buClr>
                <a:srgbClr val="EAB037"/>
              </a:buClr>
            </a:pPr>
            <a:r>
              <a:rPr lang="ro-RO" dirty="0"/>
              <a:t>un concurs de desenat/pictat cu ochii închiși</a:t>
            </a:r>
            <a:endParaRPr lang="en-US" dirty="0"/>
          </a:p>
        </p:txBody>
      </p:sp>
    </p:spTree>
    <p:extLst>
      <p:ext uri="{BB962C8B-B14F-4D97-AF65-F5344CB8AC3E}">
        <p14:creationId xmlns:p14="http://schemas.microsoft.com/office/powerpoint/2010/main" val="3724999789"/>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solidFill>
                  <a:srgbClr val="EAB037"/>
                </a:solidFill>
                <a:effectLst>
                  <a:outerShdw blurRad="38100" dist="38100" dir="2700000" algn="tl">
                    <a:srgbClr val="000000">
                      <a:alpha val="43137"/>
                    </a:srgbClr>
                  </a:outerShdw>
                </a:effectLst>
              </a:rPr>
              <a:t>Unde poți primi ajutor dacă ai început deja să fumezi</a:t>
            </a:r>
            <a:endParaRPr lang="en-US" dirty="0">
              <a:solidFill>
                <a:srgbClr val="EAB037"/>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a:buClr>
                <a:srgbClr val="EAB037"/>
              </a:buClr>
            </a:pPr>
            <a:r>
              <a:rPr lang="ro-RO" dirty="0"/>
              <a:t>Ajută-te singur – Allen Carrs, În sfârșit, nefumător</a:t>
            </a:r>
          </a:p>
          <a:p>
            <a:pPr>
              <a:buClr>
                <a:srgbClr val="EAB037"/>
              </a:buClr>
            </a:pPr>
            <a:r>
              <a:rPr lang="en-US" dirty="0" smtClean="0"/>
              <a:t>Solicit</a:t>
            </a:r>
            <a:r>
              <a:rPr lang="ro-RO" dirty="0" smtClean="0"/>
              <a:t>ă</a:t>
            </a:r>
            <a:r>
              <a:rPr lang="en-US" dirty="0" smtClean="0"/>
              <a:t> </a:t>
            </a:r>
            <a:r>
              <a:rPr lang="en-US" dirty="0" err="1" smtClean="0"/>
              <a:t>ajutor</a:t>
            </a:r>
            <a:r>
              <a:rPr lang="en-US" dirty="0" smtClean="0"/>
              <a:t> </a:t>
            </a:r>
            <a:r>
              <a:rPr lang="en-US" dirty="0" err="1" smtClean="0"/>
              <a:t>consilierului</a:t>
            </a:r>
            <a:r>
              <a:rPr lang="ro-RO" dirty="0" smtClean="0"/>
              <a:t> școlar, acesta se poate adresa</a:t>
            </a:r>
            <a:r>
              <a:rPr lang="ro-RO" dirty="0"/>
              <a:t> </a:t>
            </a:r>
            <a:r>
              <a:rPr lang="ro-RO" dirty="0" smtClean="0"/>
              <a:t>la </a:t>
            </a:r>
            <a:r>
              <a:rPr lang="ro-RO" dirty="0"/>
              <a:t>t</a:t>
            </a:r>
            <a:r>
              <a:rPr lang="ro-RO" dirty="0" smtClean="0"/>
              <a:t>el verde: 08008STOPFUMAT(0800878673</a:t>
            </a:r>
            <a:r>
              <a:rPr lang="ro-RO" dirty="0"/>
              <a:t>)</a:t>
            </a:r>
          </a:p>
          <a:p>
            <a:pPr>
              <a:buClr>
                <a:srgbClr val="EAB037"/>
              </a:buClr>
            </a:pPr>
            <a:r>
              <a:rPr lang="en-US" dirty="0">
                <a:hlinkClick r:id="rId3">
                  <a:extLst>
                    <a:ext uri="{A12FA001-AC4F-418D-AE19-62706E023703}">
                      <ahyp:hlinkClr xmlns:ahyp="http://schemas.microsoft.com/office/drawing/2018/hyperlinkcolor" xmlns="" val="tx"/>
                    </a:ext>
                  </a:extLst>
                </a:hlinkClick>
              </a:rPr>
              <a:t>https://stopfumat.eu</a:t>
            </a:r>
            <a:endParaRPr lang="ro-RO" dirty="0"/>
          </a:p>
          <a:p>
            <a:endParaRPr lang="en-US" dirty="0"/>
          </a:p>
        </p:txBody>
      </p:sp>
    </p:spTree>
    <p:extLst>
      <p:ext uri="{BB962C8B-B14F-4D97-AF65-F5344CB8AC3E}">
        <p14:creationId xmlns:p14="http://schemas.microsoft.com/office/powerpoint/2010/main" val="42401012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4505" y="806669"/>
            <a:ext cx="5795639" cy="811187"/>
          </a:xfrm>
        </p:spPr>
        <p:txBody>
          <a:bodyPr/>
          <a:lstStyle/>
          <a:p>
            <a:r>
              <a:rPr lang="ro-RO" dirty="0">
                <a:solidFill>
                  <a:srgbClr val="EAB037"/>
                </a:solidFill>
                <a:effectLst>
                  <a:outerShdw blurRad="38100" dist="38100" dir="2700000" algn="tl">
                    <a:srgbClr val="000000">
                      <a:alpha val="43137"/>
                    </a:srgbClr>
                  </a:outerShdw>
                </a:effectLst>
              </a:rPr>
              <a:t>1. Fumatul este periculos!</a:t>
            </a:r>
            <a:endParaRPr lang="en-US" dirty="0">
              <a:solidFill>
                <a:srgbClr val="EAB037"/>
              </a:solidFill>
              <a:effectLst>
                <a:outerShdw blurRad="38100" dist="38100" dir="2700000" algn="tl">
                  <a:srgbClr val="000000">
                    <a:alpha val="43137"/>
                  </a:srgbClr>
                </a:outerShdw>
              </a:effectLst>
            </a:endParaRPr>
          </a:p>
        </p:txBody>
      </p:sp>
      <p:sp>
        <p:nvSpPr>
          <p:cNvPr id="4" name="Text Placeholder 3"/>
          <p:cNvSpPr>
            <a:spLocks noGrp="1"/>
          </p:cNvSpPr>
          <p:nvPr>
            <p:ph type="body" sz="half" idx="2"/>
          </p:nvPr>
        </p:nvSpPr>
        <p:spPr>
          <a:xfrm>
            <a:off x="481975" y="2057400"/>
            <a:ext cx="5575030" cy="1371600"/>
          </a:xfrm>
        </p:spPr>
        <p:txBody>
          <a:bodyPr vert="horz" lIns="91440" tIns="45720" rIns="91440" bIns="45720" rtlCol="0" anchor="b">
            <a:normAutofit/>
          </a:bodyPr>
          <a:lstStyle/>
          <a:p>
            <a:pPr>
              <a:spcBef>
                <a:spcPct val="0"/>
              </a:spcBef>
            </a:pPr>
            <a:r>
              <a:rPr lang="ro-RO" sz="3600" dirty="0">
                <a:solidFill>
                  <a:srgbClr val="EAB037"/>
                </a:solidFill>
                <a:effectLst>
                  <a:outerShdw blurRad="38100" dist="38100" dir="2700000" algn="tl">
                    <a:srgbClr val="000000">
                      <a:alpha val="43137"/>
                    </a:srgbClr>
                  </a:outerShdw>
                </a:effectLst>
              </a:rPr>
              <a:t>2. Soluția la îndemână este prevenția!</a:t>
            </a:r>
            <a:endParaRPr lang="en-US" sz="3600" dirty="0">
              <a:solidFill>
                <a:srgbClr val="EAB037"/>
              </a:solidFill>
              <a:effectLst>
                <a:outerShdw blurRad="38100" dist="38100" dir="2700000" algn="tl">
                  <a:srgbClr val="000000">
                    <a:alpha val="43137"/>
                  </a:srgbClr>
                </a:outerShdw>
              </a:effectLst>
            </a:endParaRPr>
          </a:p>
        </p:txBody>
      </p:sp>
      <p:sp>
        <p:nvSpPr>
          <p:cNvPr id="5" name="Rectangle 4"/>
          <p:cNvSpPr/>
          <p:nvPr/>
        </p:nvSpPr>
        <p:spPr>
          <a:xfrm>
            <a:off x="481975" y="3541986"/>
            <a:ext cx="6400799" cy="2059488"/>
          </a:xfrm>
          <a:prstGeom prst="rect">
            <a:avLst/>
          </a:prstGeom>
        </p:spPr>
        <p:txBody>
          <a:bodyPr vert="horz" lIns="91440" tIns="45720" rIns="91440" bIns="45720" rtlCol="0" anchor="b">
            <a:normAutofit/>
          </a:bodyPr>
          <a:lstStyle/>
          <a:p>
            <a:pPr algn="ctr">
              <a:spcBef>
                <a:spcPct val="0"/>
              </a:spcBef>
              <a:buClr>
                <a:schemeClr val="bg2">
                  <a:lumMod val="40000"/>
                  <a:lumOff val="60000"/>
                </a:schemeClr>
              </a:buClr>
              <a:buSzPct val="80000"/>
              <a:buFont typeface="Wingdings 3" charset="2"/>
              <a:buNone/>
            </a:pPr>
            <a:r>
              <a:rPr lang="ro-RO" sz="3600" b="1" dirty="0">
                <a:solidFill>
                  <a:srgbClr val="FF0000"/>
                </a:solidFill>
                <a:effectLst>
                  <a:outerShdw blurRad="38100" dist="38100" dir="2700000" algn="tl">
                    <a:srgbClr val="000000">
                      <a:alpha val="43137"/>
                    </a:srgbClr>
                  </a:outerShdw>
                </a:effectLst>
                <a:latin typeface="+mj-lt"/>
                <a:ea typeface="+mj-ea"/>
                <a:cs typeface="+mj-cs"/>
              </a:rPr>
              <a:t>E mult mai ușor să nu </a:t>
            </a:r>
            <a:endParaRPr lang="en-US" sz="3600" b="1" dirty="0">
              <a:solidFill>
                <a:srgbClr val="FF0000"/>
              </a:solidFill>
              <a:effectLst>
                <a:outerShdw blurRad="38100" dist="38100" dir="2700000" algn="tl">
                  <a:srgbClr val="000000">
                    <a:alpha val="43137"/>
                  </a:srgbClr>
                </a:outerShdw>
              </a:effectLst>
              <a:latin typeface="+mj-lt"/>
              <a:ea typeface="+mj-ea"/>
              <a:cs typeface="+mj-cs"/>
            </a:endParaRPr>
          </a:p>
          <a:p>
            <a:pPr algn="ctr">
              <a:spcBef>
                <a:spcPct val="0"/>
              </a:spcBef>
              <a:buClr>
                <a:schemeClr val="bg2">
                  <a:lumMod val="40000"/>
                  <a:lumOff val="60000"/>
                </a:schemeClr>
              </a:buClr>
              <a:buSzPct val="80000"/>
              <a:buFont typeface="Wingdings 3" charset="2"/>
              <a:buNone/>
            </a:pPr>
            <a:r>
              <a:rPr lang="ro-RO" sz="3600" b="1" dirty="0">
                <a:solidFill>
                  <a:srgbClr val="FF0000"/>
                </a:solidFill>
                <a:effectLst>
                  <a:outerShdw blurRad="38100" dist="38100" dir="2700000" algn="tl">
                    <a:srgbClr val="000000">
                      <a:alpha val="43137"/>
                    </a:srgbClr>
                  </a:outerShdw>
                </a:effectLst>
                <a:latin typeface="+mj-lt"/>
                <a:ea typeface="+mj-ea"/>
                <a:cs typeface="+mj-cs"/>
              </a:rPr>
              <a:t>te-apuci decât să te lași de fumat!</a:t>
            </a:r>
            <a:endParaRPr lang="en-US" sz="3600" b="1" dirty="0">
              <a:solidFill>
                <a:srgbClr val="FF0000"/>
              </a:solidFill>
              <a:effectLst>
                <a:outerShdw blurRad="38100" dist="38100" dir="2700000" algn="tl">
                  <a:srgbClr val="000000">
                    <a:alpha val="43137"/>
                  </a:srgbClr>
                </a:outerShdw>
              </a:effectLst>
              <a:latin typeface="+mj-lt"/>
              <a:ea typeface="+mj-ea"/>
              <a:cs typeface="+mj-cs"/>
            </a:endParaRPr>
          </a:p>
        </p:txBody>
      </p:sp>
      <p:pic>
        <p:nvPicPr>
          <p:cNvPr id="13" name="Picture 12">
            <a:extLst>
              <a:ext uri="{FF2B5EF4-FFF2-40B4-BE49-F238E27FC236}">
                <a16:creationId xmlns:a16="http://schemas.microsoft.com/office/drawing/2014/main" xmlns="" id="{C942F007-5448-1A7B-FCA6-ECA068EA445F}"/>
              </a:ext>
            </a:extLst>
          </p:cNvPr>
          <p:cNvPicPr>
            <a:picLocks noChangeAspect="1"/>
          </p:cNvPicPr>
          <p:nvPr/>
        </p:nvPicPr>
        <p:blipFill>
          <a:blip r:embed="rId2"/>
          <a:stretch>
            <a:fillRect/>
          </a:stretch>
        </p:blipFill>
        <p:spPr>
          <a:xfrm>
            <a:off x="7066933" y="966951"/>
            <a:ext cx="5293230" cy="7486887"/>
          </a:xfrm>
          <a:prstGeom prst="rect">
            <a:avLst/>
          </a:prstGeom>
        </p:spPr>
      </p:pic>
    </p:spTree>
    <p:extLst>
      <p:ext uri="{BB962C8B-B14F-4D97-AF65-F5344CB8AC3E}">
        <p14:creationId xmlns:p14="http://schemas.microsoft.com/office/powerpoint/2010/main" val="26288457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solidFill>
                  <a:srgbClr val="EAB037"/>
                </a:solidFill>
                <a:effectLst>
                  <a:outerShdw blurRad="38100" dist="38100" dir="2700000" algn="tl">
                    <a:srgbClr val="000000">
                      <a:alpha val="43137"/>
                    </a:srgbClr>
                  </a:outerShdw>
                </a:effectLst>
              </a:rPr>
              <a:t>Iată ce motive sunt invocate des pentru începerea fumatului</a:t>
            </a:r>
            <a:endParaRPr lang="en-US" dirty="0">
              <a:solidFill>
                <a:srgbClr val="EAB037"/>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a:buClr>
                <a:srgbClr val="EAB037"/>
              </a:buClr>
            </a:pPr>
            <a:r>
              <a:rPr lang="ro-RO" dirty="0"/>
              <a:t>Ca să fie la fel cu prietenii</a:t>
            </a:r>
          </a:p>
          <a:p>
            <a:pPr>
              <a:buClr>
                <a:srgbClr val="EAB037"/>
              </a:buClr>
            </a:pPr>
            <a:r>
              <a:rPr lang="ro-RO" dirty="0"/>
              <a:t>Ca să fie acceptați de prietenii care fumează</a:t>
            </a:r>
          </a:p>
          <a:p>
            <a:pPr>
              <a:buClr>
                <a:srgbClr val="EAB037"/>
              </a:buClr>
            </a:pPr>
            <a:r>
              <a:rPr lang="ro-RO" dirty="0"/>
              <a:t>Pentru că sunt stresați</a:t>
            </a:r>
          </a:p>
          <a:p>
            <a:pPr>
              <a:buClr>
                <a:srgbClr val="EAB037"/>
              </a:buClr>
            </a:pPr>
            <a:r>
              <a:rPr lang="ro-RO" dirty="0"/>
              <a:t>Pentru că pare că fumatul este la modă</a:t>
            </a:r>
          </a:p>
          <a:p>
            <a:pPr>
              <a:buClr>
                <a:srgbClr val="EAB037"/>
              </a:buClr>
            </a:pPr>
            <a:r>
              <a:rPr lang="ro-RO" dirty="0"/>
              <a:t>Pentru că sunt curioși să vadă cum este </a:t>
            </a:r>
            <a:endParaRPr lang="en-US" dirty="0"/>
          </a:p>
        </p:txBody>
      </p:sp>
    </p:spTree>
    <p:extLst>
      <p:ext uri="{BB962C8B-B14F-4D97-AF65-F5344CB8AC3E}">
        <p14:creationId xmlns:p14="http://schemas.microsoft.com/office/powerpoint/2010/main" val="36162991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solidFill>
                  <a:srgbClr val="EAB037"/>
                </a:solidFill>
                <a:effectLst>
                  <a:outerShdw blurRad="38100" dist="38100" dir="2700000" algn="tl">
                    <a:srgbClr val="000000">
                      <a:alpha val="43137"/>
                    </a:srgbClr>
                  </a:outerShdw>
                </a:effectLst>
              </a:rPr>
              <a:t>Realitatea este diferită</a:t>
            </a:r>
            <a:endParaRPr lang="en-US" dirty="0">
              <a:solidFill>
                <a:srgbClr val="EAB037"/>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515796" y="1754339"/>
            <a:ext cx="10204704" cy="4195481"/>
          </a:xfrm>
        </p:spPr>
        <p:txBody>
          <a:bodyPr/>
          <a:lstStyle/>
          <a:p>
            <a:pPr>
              <a:buClr>
                <a:srgbClr val="EAB037"/>
              </a:buClr>
            </a:pPr>
            <a:r>
              <a:rPr lang="ro-RO" dirty="0">
                <a:effectLst>
                  <a:outerShdw blurRad="38100" dist="38100" dir="2700000" algn="tl">
                    <a:srgbClr val="000000">
                      <a:alpha val="43137"/>
                    </a:srgbClr>
                  </a:outerShdw>
                </a:effectLst>
              </a:rPr>
              <a:t>Ca să fie la fel cu prietenii – </a:t>
            </a:r>
            <a:r>
              <a:rPr lang="ro-RO" sz="2400" b="1" dirty="0">
                <a:solidFill>
                  <a:srgbClr val="EAB037"/>
                </a:solidFill>
                <a:effectLst>
                  <a:outerShdw blurRad="38100" dist="38100" dir="2700000" algn="tl">
                    <a:srgbClr val="000000">
                      <a:alpha val="43137"/>
                    </a:srgbClr>
                  </a:outerShdw>
                </a:effectLst>
              </a:rPr>
              <a:t>dar cei mai mulți oameni nu fumează!</a:t>
            </a:r>
            <a:endParaRPr lang="ro-RO" b="1" dirty="0">
              <a:solidFill>
                <a:srgbClr val="EAB037"/>
              </a:solidFill>
              <a:effectLst>
                <a:outerShdw blurRad="38100" dist="38100" dir="2700000" algn="tl">
                  <a:srgbClr val="000000">
                    <a:alpha val="43137"/>
                  </a:srgbClr>
                </a:outerShdw>
              </a:effectLst>
            </a:endParaRPr>
          </a:p>
          <a:p>
            <a:pPr>
              <a:buClr>
                <a:srgbClr val="EAB037"/>
              </a:buClr>
            </a:pPr>
            <a:r>
              <a:rPr lang="ro-RO" dirty="0">
                <a:effectLst>
                  <a:outerShdw blurRad="38100" dist="38100" dir="2700000" algn="tl">
                    <a:srgbClr val="000000">
                      <a:alpha val="43137"/>
                    </a:srgbClr>
                  </a:outerShdw>
                </a:effectLst>
              </a:rPr>
              <a:t>Ca să fie acceptați de prietenii care fumează – </a:t>
            </a:r>
            <a:r>
              <a:rPr lang="ro-RO" sz="2400" b="1" dirty="0">
                <a:solidFill>
                  <a:srgbClr val="EAB037"/>
                </a:solidFill>
                <a:effectLst>
                  <a:outerShdw blurRad="38100" dist="38100" dir="2700000" algn="tl">
                    <a:srgbClr val="000000">
                      <a:alpha val="43137"/>
                    </a:srgbClr>
                  </a:outerShdw>
                </a:effectLst>
              </a:rPr>
              <a:t>dar și cei care fumează pot avea probleme emoționale, fumatul nu te face mai plăcut!</a:t>
            </a:r>
          </a:p>
          <a:p>
            <a:pPr>
              <a:buClr>
                <a:srgbClr val="EAB037"/>
              </a:buClr>
            </a:pPr>
            <a:r>
              <a:rPr lang="ro-RO" sz="2400" b="1" dirty="0">
                <a:solidFill>
                  <a:srgbClr val="EAB037"/>
                </a:solidFill>
                <a:effectLst>
                  <a:outerShdw blurRad="38100" dist="38100" dir="2700000" algn="tl">
                    <a:srgbClr val="000000">
                      <a:alpha val="43137"/>
                    </a:srgbClr>
                  </a:outerShdw>
                </a:effectLst>
              </a:rPr>
              <a:t>Pentru că sunt stresați – </a:t>
            </a:r>
            <a:r>
              <a:rPr lang="ro-RO" sz="2800" b="1" dirty="0">
                <a:solidFill>
                  <a:srgbClr val="EAB037"/>
                </a:solidFill>
                <a:effectLst>
                  <a:outerShdw blurRad="38100" dist="38100" dir="2700000" algn="tl">
                    <a:srgbClr val="000000">
                      <a:alpha val="43137"/>
                    </a:srgbClr>
                  </a:outerShdw>
                </a:effectLst>
              </a:rPr>
              <a:t>dar fumatul </a:t>
            </a:r>
            <a:r>
              <a:rPr lang="ro-RO" sz="2400" b="1" dirty="0">
                <a:solidFill>
                  <a:srgbClr val="EAB037"/>
                </a:solidFill>
                <a:effectLst>
                  <a:outerShdw blurRad="38100" dist="38100" dir="2700000" algn="tl">
                    <a:srgbClr val="000000">
                      <a:alpha val="43137"/>
                    </a:srgbClr>
                  </a:outerShdw>
                </a:effectLst>
              </a:rPr>
              <a:t>va deveni si el un stresor!</a:t>
            </a:r>
          </a:p>
          <a:p>
            <a:pPr>
              <a:buClr>
                <a:srgbClr val="EAB037"/>
              </a:buClr>
            </a:pPr>
            <a:r>
              <a:rPr lang="ro-RO" dirty="0">
                <a:effectLst>
                  <a:outerShdw blurRad="38100" dist="38100" dir="2700000" algn="tl">
                    <a:srgbClr val="000000">
                      <a:alpha val="43137"/>
                    </a:srgbClr>
                  </a:outerShdw>
                </a:effectLst>
              </a:rPr>
              <a:t>Pentru că pare că fumatul este la modă – </a:t>
            </a:r>
            <a:r>
              <a:rPr lang="ro-RO" sz="2400" b="1" dirty="0">
                <a:solidFill>
                  <a:srgbClr val="EAB037"/>
                </a:solidFill>
                <a:effectLst>
                  <a:outerShdw blurRad="38100" dist="38100" dir="2700000" algn="tl">
                    <a:srgbClr val="000000">
                      <a:alpha val="43137"/>
                    </a:srgbClr>
                  </a:outerShdw>
                </a:effectLst>
              </a:rPr>
              <a:t>este doar o tehnică de marketing, alții fac bani din această industrie a tutunului!</a:t>
            </a:r>
          </a:p>
          <a:p>
            <a:pPr>
              <a:buClr>
                <a:srgbClr val="EAB037"/>
              </a:buClr>
            </a:pPr>
            <a:r>
              <a:rPr lang="ro-RO" dirty="0">
                <a:effectLst>
                  <a:outerShdw blurRad="38100" dist="38100" dir="2700000" algn="tl">
                    <a:srgbClr val="000000">
                      <a:alpha val="43137"/>
                    </a:srgbClr>
                  </a:outerShdw>
                </a:effectLst>
              </a:rPr>
              <a:t>Pentru că sunt curioși să vadă cum este – </a:t>
            </a:r>
            <a:r>
              <a:rPr lang="ro-RO" sz="2400" b="1" dirty="0">
                <a:solidFill>
                  <a:srgbClr val="EAB037"/>
                </a:solidFill>
                <a:effectLst>
                  <a:outerShdw blurRad="38100" dist="38100" dir="2700000" algn="tl">
                    <a:srgbClr val="000000">
                      <a:alpha val="43137"/>
                    </a:srgbClr>
                  </a:outerShdw>
                </a:effectLst>
              </a:rPr>
              <a:t>dar nicotina dă adicție și devine din ce în ce mai greu să renunțe!</a:t>
            </a:r>
            <a:endParaRPr lang="en-US" sz="2400" b="1" dirty="0">
              <a:solidFill>
                <a:srgbClr val="EAB037"/>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22168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00616" y="1250824"/>
            <a:ext cx="5730683" cy="1915647"/>
          </a:xfrm>
        </p:spPr>
        <p:txBody>
          <a:bodyPr/>
          <a:lstStyle/>
          <a:p>
            <a:r>
              <a:rPr lang="ro-RO" dirty="0">
                <a:effectLst>
                  <a:outerShdw blurRad="38100" dist="38100" dir="2700000" algn="tl">
                    <a:srgbClr val="000000">
                      <a:alpha val="43137"/>
                    </a:srgbClr>
                  </a:outerShdw>
                </a:effectLst>
              </a:rPr>
              <a:t>3 motive pentru a nu începe să fumezi?</a:t>
            </a:r>
            <a:endParaRPr lang="en-US" dirty="0">
              <a:effectLst>
                <a:outerShdw blurRad="38100" dist="38100" dir="2700000" algn="tl">
                  <a:srgbClr val="000000">
                    <a:alpha val="43137"/>
                  </a:srgbClr>
                </a:outerShdw>
              </a:effectLst>
            </a:endParaRPr>
          </a:p>
        </p:txBody>
      </p:sp>
      <p:sp>
        <p:nvSpPr>
          <p:cNvPr id="4" name="Text Placeholder 3"/>
          <p:cNvSpPr>
            <a:spLocks noGrp="1"/>
          </p:cNvSpPr>
          <p:nvPr>
            <p:ph type="body" idx="1"/>
          </p:nvPr>
        </p:nvSpPr>
        <p:spPr>
          <a:xfrm>
            <a:off x="5690278" y="3429000"/>
            <a:ext cx="5194009" cy="860400"/>
          </a:xfrm>
        </p:spPr>
        <p:txBody>
          <a:bodyPr/>
          <a:lstStyle/>
          <a:p>
            <a:r>
              <a:rPr lang="ro-RO" dirty="0">
                <a:solidFill>
                  <a:srgbClr val="EAB037"/>
                </a:solidFill>
                <a:effectLst>
                  <a:outerShdw blurRad="38100" dist="38100" dir="2700000" algn="tl">
                    <a:srgbClr val="000000">
                      <a:alpha val="43137"/>
                    </a:srgbClr>
                  </a:outerShdw>
                </a:effectLst>
              </a:rPr>
              <a:t>De ce?</a:t>
            </a:r>
            <a:endParaRPr lang="en-US" dirty="0">
              <a:solidFill>
                <a:srgbClr val="EAB037"/>
              </a:solidFill>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1790" y="13138"/>
            <a:ext cx="6937790" cy="6937790"/>
          </a:xfrm>
          <a:prstGeom prst="rect">
            <a:avLst/>
          </a:prstGeom>
        </p:spPr>
      </p:pic>
    </p:spTree>
    <p:extLst>
      <p:ext uri="{BB962C8B-B14F-4D97-AF65-F5344CB8AC3E}">
        <p14:creationId xmlns:p14="http://schemas.microsoft.com/office/powerpoint/2010/main" val="2333958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614" y="739124"/>
            <a:ext cx="10195034" cy="1400530"/>
          </a:xfrm>
        </p:spPr>
        <p:txBody>
          <a:bodyPr/>
          <a:lstStyle/>
          <a:p>
            <a:r>
              <a:rPr lang="ro-RO" dirty="0">
                <a:solidFill>
                  <a:srgbClr val="EAB037"/>
                </a:solidFill>
                <a:effectLst>
                  <a:outerShdw blurRad="38100" dist="38100" dir="2700000" algn="tl">
                    <a:srgbClr val="000000">
                      <a:alpha val="43137"/>
                    </a:srgbClr>
                  </a:outerShdw>
                </a:effectLst>
              </a:rPr>
              <a:t>3 motive pentru a nu începe să fumezi</a:t>
            </a:r>
            <a:endParaRPr lang="en-US" dirty="0">
              <a:solidFill>
                <a:srgbClr val="EAB037"/>
              </a:solidFill>
              <a:effectLst>
                <a:outerShdw blurRad="38100" dist="38100" dir="2700000" algn="tl">
                  <a:srgbClr val="000000">
                    <a:alpha val="43137"/>
                  </a:srgbClr>
                </a:outerShdw>
              </a:effectLst>
            </a:endParaRPr>
          </a:p>
        </p:txBody>
      </p:sp>
      <p:sp>
        <p:nvSpPr>
          <p:cNvPr id="4" name="Text Placeholder 3"/>
          <p:cNvSpPr>
            <a:spLocks noGrp="1"/>
          </p:cNvSpPr>
          <p:nvPr>
            <p:ph type="body" idx="1"/>
          </p:nvPr>
        </p:nvSpPr>
        <p:spPr/>
        <p:txBody>
          <a:bodyPr/>
          <a:lstStyle/>
          <a:p>
            <a:r>
              <a:rPr lang="ro-RO" sz="2800" b="1" dirty="0">
                <a:solidFill>
                  <a:srgbClr val="EAB037"/>
                </a:solidFill>
                <a:effectLst>
                  <a:outerShdw blurRad="38100" dist="38100" dir="2700000" algn="tl">
                    <a:srgbClr val="000000">
                      <a:alpha val="43137"/>
                    </a:srgbClr>
                  </a:outerShdw>
                </a:effectLst>
              </a:rPr>
              <a:t>Sănătatea fizică</a:t>
            </a:r>
            <a:endParaRPr lang="en-US" sz="2800" b="1" dirty="0">
              <a:solidFill>
                <a:srgbClr val="EAB037"/>
              </a:solidFill>
              <a:effectLst>
                <a:outerShdw blurRad="38100" dist="38100" dir="2700000" algn="tl">
                  <a:srgbClr val="000000">
                    <a:alpha val="43137"/>
                  </a:srgbClr>
                </a:outerShdw>
              </a:effectLst>
            </a:endParaRPr>
          </a:p>
        </p:txBody>
      </p:sp>
      <p:pic>
        <p:nvPicPr>
          <p:cNvPr id="13" name="Picture Placeholder 12"/>
          <p:cNvPicPr>
            <a:picLocks noGrp="1" noChangeAspect="1"/>
          </p:cNvPicPr>
          <p:nvPr>
            <p:ph type="pic" idx="15"/>
          </p:nvPr>
        </p:nvPicPr>
        <p:blipFill>
          <a:blip r:embed="rId2">
            <a:extLst>
              <a:ext uri="{28A0092B-C50C-407E-A947-70E740481C1C}">
                <a14:useLocalDpi xmlns:a14="http://schemas.microsoft.com/office/drawing/2010/main" val="0"/>
              </a:ext>
            </a:extLst>
          </a:blip>
          <a:srcRect t="5727" b="5727"/>
          <a:stretch>
            <a:fillRect/>
          </a:stretch>
        </p:blipFill>
        <p:spPr>
          <a:xfrm>
            <a:off x="211029" y="2209800"/>
            <a:ext cx="2940050" cy="1524000"/>
          </a:xfrm>
        </p:spPr>
      </p:pic>
      <p:sp>
        <p:nvSpPr>
          <p:cNvPr id="8" name="Text Placeholder 7"/>
          <p:cNvSpPr>
            <a:spLocks noGrp="1"/>
          </p:cNvSpPr>
          <p:nvPr>
            <p:ph type="body" sz="half" idx="18"/>
          </p:nvPr>
        </p:nvSpPr>
        <p:spPr/>
        <p:txBody>
          <a:bodyPr>
            <a:noAutofit/>
          </a:bodyPr>
          <a:lstStyle/>
          <a:p>
            <a:r>
              <a:rPr lang="ro-RO" sz="2000" dirty="0">
                <a:effectLst>
                  <a:outerShdw blurRad="38100" dist="38100" dir="2700000" algn="tl">
                    <a:srgbClr val="000000">
                      <a:alpha val="43137"/>
                    </a:srgbClr>
                  </a:outerShdw>
                </a:effectLst>
              </a:rPr>
              <a:t>Riscuri pentru sănătate</a:t>
            </a:r>
            <a:endParaRPr lang="en-US" sz="2000" dirty="0">
              <a:effectLst>
                <a:outerShdw blurRad="38100" dist="38100" dir="2700000" algn="tl">
                  <a:srgbClr val="000000">
                    <a:alpha val="43137"/>
                  </a:srgbClr>
                </a:outerShdw>
              </a:effectLst>
            </a:endParaRPr>
          </a:p>
        </p:txBody>
      </p:sp>
      <p:sp>
        <p:nvSpPr>
          <p:cNvPr id="5" name="Text Placeholder 4"/>
          <p:cNvSpPr>
            <a:spLocks noGrp="1"/>
          </p:cNvSpPr>
          <p:nvPr>
            <p:ph type="body" sz="quarter" idx="3"/>
          </p:nvPr>
        </p:nvSpPr>
        <p:spPr/>
        <p:txBody>
          <a:bodyPr/>
          <a:lstStyle/>
          <a:p>
            <a:r>
              <a:rPr lang="ro-RO" sz="2800" b="1" dirty="0">
                <a:solidFill>
                  <a:srgbClr val="EAB037"/>
                </a:solidFill>
                <a:effectLst>
                  <a:outerShdw blurRad="38100" dist="38100" dir="2700000" algn="tl">
                    <a:srgbClr val="000000">
                      <a:alpha val="43137"/>
                    </a:srgbClr>
                  </a:outerShdw>
                </a:effectLst>
              </a:rPr>
              <a:t>Consecințele sociale</a:t>
            </a:r>
            <a:endParaRPr lang="en-US" sz="2800" b="1" dirty="0">
              <a:solidFill>
                <a:srgbClr val="EAB037"/>
              </a:solidFill>
              <a:effectLst>
                <a:outerShdw blurRad="38100" dist="38100" dir="2700000" algn="tl">
                  <a:srgbClr val="000000">
                    <a:alpha val="43137"/>
                  </a:srgbClr>
                </a:outerShdw>
              </a:effectLst>
            </a:endParaRPr>
          </a:p>
        </p:txBody>
      </p:sp>
      <p:pic>
        <p:nvPicPr>
          <p:cNvPr id="14" name="Picture Placeholder 13"/>
          <p:cNvPicPr>
            <a:picLocks noGrp="1" noChangeAspect="1"/>
          </p:cNvPicPr>
          <p:nvPr>
            <p:ph type="pic" idx="21"/>
          </p:nvPr>
        </p:nvPicPr>
        <p:blipFill>
          <a:blip r:embed="rId3">
            <a:extLst>
              <a:ext uri="{28A0092B-C50C-407E-A947-70E740481C1C}">
                <a14:useLocalDpi xmlns:a14="http://schemas.microsoft.com/office/drawing/2010/main" val="0"/>
              </a:ext>
            </a:extLst>
          </a:blip>
          <a:srcRect t="15876" b="15876"/>
          <a:stretch>
            <a:fillRect/>
          </a:stretch>
        </p:blipFill>
        <p:spPr>
          <a:xfrm>
            <a:off x="3910394" y="2209800"/>
            <a:ext cx="2930525" cy="1524000"/>
          </a:xfrm>
        </p:spPr>
      </p:pic>
      <p:sp>
        <p:nvSpPr>
          <p:cNvPr id="9" name="Text Placeholder 8"/>
          <p:cNvSpPr>
            <a:spLocks noGrp="1"/>
          </p:cNvSpPr>
          <p:nvPr>
            <p:ph type="body" sz="half" idx="19"/>
          </p:nvPr>
        </p:nvSpPr>
        <p:spPr/>
        <p:txBody>
          <a:bodyPr>
            <a:normAutofit/>
          </a:bodyPr>
          <a:lstStyle/>
          <a:p>
            <a:r>
              <a:rPr lang="ro-RO" sz="2000" dirty="0">
                <a:effectLst>
                  <a:outerShdw blurRad="38100" dist="38100" dir="2700000" algn="tl">
                    <a:srgbClr val="000000">
                      <a:alpha val="43137"/>
                    </a:srgbClr>
                  </a:outerShdw>
                </a:effectLst>
              </a:rPr>
              <a:t>Afectarea relațiilor</a:t>
            </a:r>
            <a:endParaRPr lang="en-US" sz="2000" dirty="0">
              <a:effectLst>
                <a:outerShdw blurRad="38100" dist="38100" dir="2700000" algn="tl">
                  <a:srgbClr val="000000">
                    <a:alpha val="43137"/>
                  </a:srgbClr>
                </a:outerShdw>
              </a:effectLst>
            </a:endParaRPr>
          </a:p>
        </p:txBody>
      </p:sp>
      <p:sp>
        <p:nvSpPr>
          <p:cNvPr id="6" name="Text Placeholder 5"/>
          <p:cNvSpPr>
            <a:spLocks noGrp="1"/>
          </p:cNvSpPr>
          <p:nvPr>
            <p:ph type="body" sz="quarter" idx="13"/>
          </p:nvPr>
        </p:nvSpPr>
        <p:spPr>
          <a:xfrm>
            <a:off x="7128459" y="3992373"/>
            <a:ext cx="2932113" cy="576262"/>
          </a:xfrm>
        </p:spPr>
        <p:txBody>
          <a:bodyPr/>
          <a:lstStyle/>
          <a:p>
            <a:r>
              <a:rPr lang="ro-RO" sz="2800" b="1" dirty="0">
                <a:solidFill>
                  <a:srgbClr val="EAB037"/>
                </a:solidFill>
                <a:effectLst>
                  <a:outerShdw blurRad="38100" dist="38100" dir="2700000" algn="tl">
                    <a:srgbClr val="000000">
                      <a:alpha val="43137"/>
                    </a:srgbClr>
                  </a:outerShdw>
                </a:effectLst>
              </a:rPr>
              <a:t>Costuri</a:t>
            </a:r>
            <a:endParaRPr lang="en-US" sz="2800" b="1" dirty="0">
              <a:solidFill>
                <a:srgbClr val="EAB037"/>
              </a:solidFill>
              <a:effectLst>
                <a:outerShdw blurRad="38100" dist="38100" dir="2700000" algn="tl">
                  <a:srgbClr val="000000">
                    <a:alpha val="43137"/>
                  </a:srgbClr>
                </a:outerShdw>
              </a:effectLst>
            </a:endParaRPr>
          </a:p>
        </p:txBody>
      </p:sp>
      <p:pic>
        <p:nvPicPr>
          <p:cNvPr id="15" name="Picture Placeholder 14"/>
          <p:cNvPicPr>
            <a:picLocks noGrp="1" noChangeAspect="1"/>
          </p:cNvPicPr>
          <p:nvPr>
            <p:ph type="pic" idx="22"/>
          </p:nvPr>
        </p:nvPicPr>
        <p:blipFill>
          <a:blip r:embed="rId4">
            <a:extLst>
              <a:ext uri="{28A0092B-C50C-407E-A947-70E740481C1C}">
                <a14:useLocalDpi xmlns:a14="http://schemas.microsoft.com/office/drawing/2010/main" val="0"/>
              </a:ext>
            </a:extLst>
          </a:blip>
          <a:srcRect t="14385" b="14385"/>
          <a:stretch>
            <a:fillRect/>
          </a:stretch>
        </p:blipFill>
        <p:spPr/>
      </p:pic>
      <p:sp>
        <p:nvSpPr>
          <p:cNvPr id="10" name="Text Placeholder 9"/>
          <p:cNvSpPr>
            <a:spLocks noGrp="1"/>
          </p:cNvSpPr>
          <p:nvPr>
            <p:ph type="body" sz="half" idx="20"/>
          </p:nvPr>
        </p:nvSpPr>
        <p:spPr/>
        <p:txBody>
          <a:bodyPr>
            <a:normAutofit/>
          </a:bodyPr>
          <a:lstStyle/>
          <a:p>
            <a:r>
              <a:rPr lang="ro-RO" sz="2000" dirty="0">
                <a:effectLst>
                  <a:outerShdw blurRad="38100" dist="38100" dir="2700000" algn="tl">
                    <a:srgbClr val="000000">
                      <a:alpha val="43137"/>
                    </a:srgbClr>
                  </a:outerShdw>
                </a:effectLst>
              </a:rPr>
              <a:t>Dificultăți financiare</a:t>
            </a:r>
            <a:endParaRPr lang="en-US" sz="2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232547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466" y="384997"/>
            <a:ext cx="8025134" cy="1400530"/>
          </a:xfrm>
        </p:spPr>
        <p:txBody>
          <a:bodyPr/>
          <a:lstStyle/>
          <a:p>
            <a:r>
              <a:rPr lang="ro-RO" dirty="0">
                <a:solidFill>
                  <a:srgbClr val="EAB037"/>
                </a:solidFill>
                <a:effectLst>
                  <a:outerShdw blurRad="38100" dist="38100" dir="2700000" algn="tl">
                    <a:srgbClr val="000000">
                      <a:alpha val="43137"/>
                    </a:srgbClr>
                  </a:outerShdw>
                </a:effectLst>
              </a:rPr>
              <a:t>Fumatul și sănătatea fizică</a:t>
            </a:r>
            <a:endParaRPr lang="en-US" dirty="0">
              <a:solidFill>
                <a:srgbClr val="EAB037"/>
              </a:solidFill>
              <a:effectLst>
                <a:outerShdw blurRad="38100" dist="38100" dir="2700000" algn="tl">
                  <a:srgbClr val="000000">
                    <a:alpha val="43137"/>
                  </a:srgbClr>
                </a:outerShdw>
              </a:effectLst>
            </a:endParaRPr>
          </a:p>
        </p:txBody>
      </p:sp>
      <p:sp>
        <p:nvSpPr>
          <p:cNvPr id="4" name="Text Placeholder 3"/>
          <p:cNvSpPr>
            <a:spLocks noGrp="1"/>
          </p:cNvSpPr>
          <p:nvPr>
            <p:ph idx="1"/>
          </p:nvPr>
        </p:nvSpPr>
        <p:spPr>
          <a:xfrm>
            <a:off x="768188" y="1524000"/>
            <a:ext cx="8946541" cy="4195481"/>
          </a:xfrm>
        </p:spPr>
        <p:txBody>
          <a:bodyPr>
            <a:normAutofit/>
          </a:bodyPr>
          <a:lstStyle/>
          <a:p>
            <a:pPr>
              <a:buClr>
                <a:srgbClr val="EAB037"/>
              </a:buClr>
            </a:pPr>
            <a:r>
              <a:rPr lang="ro-RO" sz="2400" dirty="0"/>
              <a:t>Fumatul afectează pielea – piele neoxigenată, aspect de piele obosită</a:t>
            </a:r>
            <a:r>
              <a:rPr lang="en-US" sz="2400" dirty="0"/>
              <a:t> </a:t>
            </a:r>
            <a:r>
              <a:rPr lang="en-US" sz="1050" dirty="0"/>
              <a:t>1</a:t>
            </a:r>
          </a:p>
          <a:p>
            <a:pPr>
              <a:buClr>
                <a:srgbClr val="EAB037"/>
              </a:buClr>
            </a:pPr>
            <a:r>
              <a:rPr lang="en-US" sz="2400" dirty="0" err="1"/>
              <a:t>Fumatul</a:t>
            </a:r>
            <a:r>
              <a:rPr lang="en-US" sz="2400" dirty="0"/>
              <a:t>- factor de </a:t>
            </a:r>
            <a:r>
              <a:rPr lang="en-US" sz="2400" dirty="0" err="1"/>
              <a:t>risc</a:t>
            </a:r>
            <a:r>
              <a:rPr lang="en-US" sz="2400" dirty="0"/>
              <a:t> </a:t>
            </a:r>
            <a:r>
              <a:rPr lang="en-US" sz="2400" dirty="0" err="1"/>
              <a:t>pentru</a:t>
            </a:r>
            <a:r>
              <a:rPr lang="en-US" sz="2400" dirty="0"/>
              <a:t> </a:t>
            </a:r>
            <a:r>
              <a:rPr lang="en-US" sz="2400" dirty="0" err="1"/>
              <a:t>acnee</a:t>
            </a:r>
            <a:r>
              <a:rPr lang="en-US" sz="2400" dirty="0"/>
              <a:t> </a:t>
            </a:r>
            <a:r>
              <a:rPr lang="en-US" sz="1400" dirty="0"/>
              <a:t>2</a:t>
            </a:r>
            <a:endParaRPr lang="ro-RO" sz="2400" dirty="0"/>
          </a:p>
          <a:p>
            <a:pPr>
              <a:buClr>
                <a:srgbClr val="EAB037"/>
              </a:buClr>
            </a:pPr>
            <a:r>
              <a:rPr lang="ro-RO" sz="2400" dirty="0"/>
              <a:t>Fumatul afectează dinții – risc de dezvoltare parodontoză și de carii </a:t>
            </a:r>
            <a:r>
              <a:rPr lang="ro-RO" sz="1100" dirty="0"/>
              <a:t>3,4</a:t>
            </a:r>
          </a:p>
          <a:p>
            <a:pPr>
              <a:buClr>
                <a:srgbClr val="EAB037"/>
              </a:buClr>
            </a:pPr>
            <a:r>
              <a:rPr lang="ro-RO" sz="2400" dirty="0"/>
              <a:t>Diminuarea simțului mirosului și implicit gustului </a:t>
            </a:r>
            <a:r>
              <a:rPr lang="ro-RO" sz="1400" dirty="0"/>
              <a:t>5</a:t>
            </a:r>
            <a:endParaRPr lang="ro-RO" sz="2400" dirty="0"/>
          </a:p>
          <a:p>
            <a:pPr>
              <a:buClr>
                <a:srgbClr val="EAB037"/>
              </a:buClr>
            </a:pPr>
            <a:r>
              <a:rPr lang="ro-RO" sz="2400" dirty="0"/>
              <a:t>Miros neplăcut</a:t>
            </a:r>
            <a:r>
              <a:rPr lang="en-US" sz="2400" dirty="0"/>
              <a:t> al </a:t>
            </a:r>
            <a:r>
              <a:rPr lang="en-US" sz="2400" dirty="0" err="1"/>
              <a:t>respira</a:t>
            </a:r>
            <a:r>
              <a:rPr lang="ro-RO" sz="2400" dirty="0"/>
              <a:t>ț</a:t>
            </a:r>
            <a:r>
              <a:rPr lang="en-US" sz="2400" dirty="0" err="1"/>
              <a:t>iei</a:t>
            </a:r>
            <a:r>
              <a:rPr lang="ro-RO" sz="2400" dirty="0"/>
              <a:t> ( halenă)</a:t>
            </a:r>
            <a:r>
              <a:rPr lang="ro-RO" sz="1600" dirty="0"/>
              <a:t>6</a:t>
            </a:r>
            <a:endParaRPr lang="en-US" sz="1600" dirty="0"/>
          </a:p>
          <a:p>
            <a:pPr>
              <a:buClr>
                <a:srgbClr val="EAB037"/>
              </a:buClr>
            </a:pPr>
            <a:r>
              <a:rPr lang="en-US" sz="2400" dirty="0" err="1"/>
              <a:t>Sc</a:t>
            </a:r>
            <a:r>
              <a:rPr lang="ro-RO" sz="2400" dirty="0"/>
              <a:t>ă</a:t>
            </a:r>
            <a:r>
              <a:rPr lang="en-US" sz="2400" dirty="0" err="1"/>
              <a:t>derea</a:t>
            </a:r>
            <a:r>
              <a:rPr lang="en-US" sz="2400" dirty="0"/>
              <a:t> </a:t>
            </a:r>
            <a:r>
              <a:rPr lang="en-US" sz="2400" dirty="0" err="1"/>
              <a:t>capacit</a:t>
            </a:r>
            <a:r>
              <a:rPr lang="ro-RO" sz="2400" dirty="0"/>
              <a:t>ății de a face sport </a:t>
            </a:r>
            <a:r>
              <a:rPr lang="ro-RO" sz="1100" dirty="0"/>
              <a:t>7</a:t>
            </a:r>
            <a:endParaRPr lang="en-US" sz="1600" dirty="0"/>
          </a:p>
        </p:txBody>
      </p:sp>
      <p:pic>
        <p:nvPicPr>
          <p:cNvPr id="13" name="Picture Placeholder 12"/>
          <p:cNvPicPr>
            <a:picLocks noGrp="1" noChangeAspect="1"/>
          </p:cNvPicPr>
          <p:nvPr>
            <p:ph type="pic" idx="4294967295"/>
          </p:nvPr>
        </p:nvPicPr>
        <p:blipFill>
          <a:blip r:embed="rId3">
            <a:extLst>
              <a:ext uri="{28A0092B-C50C-407E-A947-70E740481C1C}">
                <a14:useLocalDpi xmlns:a14="http://schemas.microsoft.com/office/drawing/2010/main" val="0"/>
              </a:ext>
            </a:extLst>
          </a:blip>
          <a:srcRect t="5727" b="5727"/>
          <a:stretch>
            <a:fillRect/>
          </a:stretch>
        </p:blipFill>
        <p:spPr>
          <a:xfrm>
            <a:off x="9251950" y="0"/>
            <a:ext cx="2940050" cy="1524000"/>
          </a:xfrm>
        </p:spPr>
      </p:pic>
      <p:sp>
        <p:nvSpPr>
          <p:cNvPr id="3" name="Rectangle 2"/>
          <p:cNvSpPr/>
          <p:nvPr/>
        </p:nvSpPr>
        <p:spPr>
          <a:xfrm>
            <a:off x="0" y="5719481"/>
            <a:ext cx="9438290" cy="1184940"/>
          </a:xfrm>
          <a:prstGeom prst="rect">
            <a:avLst/>
          </a:prstGeom>
        </p:spPr>
        <p:txBody>
          <a:bodyPr wrap="square">
            <a:spAutoFit/>
          </a:bodyPr>
          <a:lstStyle/>
          <a:p>
            <a:r>
              <a:rPr lang="en-US" sz="700" dirty="0"/>
              <a:t>1. Wong QYA, Chew FT. Defining skin aging and its risk factors: a systematic review and meta-analysis. </a:t>
            </a:r>
            <a:r>
              <a:rPr lang="en-US" sz="700" dirty="0" err="1"/>
              <a:t>Sci</a:t>
            </a:r>
            <a:r>
              <a:rPr lang="en-US" sz="700" dirty="0"/>
              <a:t> Rep. 2021 Nov 11;11(1):22075. </a:t>
            </a:r>
            <a:r>
              <a:rPr lang="en-US" sz="700" dirty="0" err="1"/>
              <a:t>doi</a:t>
            </a:r>
            <a:r>
              <a:rPr lang="en-US" sz="700" dirty="0"/>
              <a:t>: 10.1038/s41598-021-01573-z. PMID: 34764376; PMCID: PMC8586245.</a:t>
            </a:r>
          </a:p>
          <a:p>
            <a:r>
              <a:rPr lang="en-US" sz="700" dirty="0"/>
              <a:t>2. Zhang, Jing-Zhan; Xiang, Fang; Yu, Shi-</a:t>
            </a:r>
            <a:r>
              <a:rPr lang="en-US" sz="700" dirty="0" err="1"/>
              <a:t>Rong</a:t>
            </a:r>
            <a:r>
              <a:rPr lang="en-US" sz="700" dirty="0"/>
              <a:t>; Luo, Dong; Li, Ting-Ting; Kang, Xiao-Jing, Association between acne and smoking: systematic review and meta-analysis of observational studies</a:t>
            </a:r>
            <a:endParaRPr lang="ro-RO" sz="700" dirty="0"/>
          </a:p>
          <a:p>
            <a:r>
              <a:rPr lang="ro-RO" sz="700" dirty="0"/>
              <a:t>3. </a:t>
            </a:r>
            <a:r>
              <a:rPr lang="en-US" sz="700" dirty="0" err="1"/>
              <a:t>Norderyd</a:t>
            </a:r>
            <a:r>
              <a:rPr lang="en-US" sz="700" dirty="0"/>
              <a:t> O, </a:t>
            </a:r>
            <a:r>
              <a:rPr lang="en-US" sz="700" dirty="0" err="1"/>
              <a:t>Hugoson</a:t>
            </a:r>
            <a:r>
              <a:rPr lang="en-US" sz="700" dirty="0"/>
              <a:t> A, </a:t>
            </a:r>
            <a:r>
              <a:rPr lang="en-US" sz="700" dirty="0" err="1"/>
              <a:t>Grusovin</a:t>
            </a:r>
            <a:r>
              <a:rPr lang="en-US" sz="700" dirty="0"/>
              <a:t> G. Risk of severe periodontal disease in a Swedish adult population. A longitudinal study. </a:t>
            </a:r>
            <a:r>
              <a:rPr lang="en-US" sz="700" i="1" dirty="0"/>
              <a:t>J </a:t>
            </a:r>
            <a:r>
              <a:rPr lang="en-US" sz="700" i="1" dirty="0" err="1"/>
              <a:t>Clin</a:t>
            </a:r>
            <a:r>
              <a:rPr lang="en-US" sz="700" i="1" dirty="0"/>
              <a:t> </a:t>
            </a:r>
            <a:r>
              <a:rPr lang="en-US" sz="700" i="1" dirty="0" err="1"/>
              <a:t>Periodontol</a:t>
            </a:r>
            <a:r>
              <a:rPr lang="en-US" sz="700" i="1" dirty="0"/>
              <a:t>. </a:t>
            </a:r>
            <a:r>
              <a:rPr lang="en-US" sz="700" dirty="0"/>
              <a:t>1999;</a:t>
            </a:r>
            <a:r>
              <a:rPr lang="en-US" sz="700" b="1" dirty="0"/>
              <a:t>26</a:t>
            </a:r>
            <a:r>
              <a:rPr lang="en-US" sz="700" dirty="0"/>
              <a:t>(9):608–615. </a:t>
            </a:r>
            <a:r>
              <a:rPr lang="en-US" sz="700" dirty="0" err="1"/>
              <a:t>doi</a:t>
            </a:r>
            <a:r>
              <a:rPr lang="en-US" sz="700" dirty="0"/>
              <a:t>: 10.1034/j.1600-051X.1999.260908.x</a:t>
            </a:r>
            <a:endParaRPr lang="ro-RO" sz="700" dirty="0"/>
          </a:p>
          <a:p>
            <a:r>
              <a:rPr lang="ro-RO" sz="700" dirty="0"/>
              <a:t>4.</a:t>
            </a:r>
            <a:r>
              <a:rPr lang="en-US" sz="700" dirty="0"/>
              <a:t> </a:t>
            </a:r>
            <a:r>
              <a:rPr lang="en-US" sz="700" dirty="0" err="1"/>
              <a:t>Similä</a:t>
            </a:r>
            <a:r>
              <a:rPr lang="en-US" sz="700" dirty="0"/>
              <a:t> T, </a:t>
            </a:r>
            <a:r>
              <a:rPr lang="en-US" sz="700" dirty="0" err="1"/>
              <a:t>Auvinen</a:t>
            </a:r>
            <a:r>
              <a:rPr lang="en-US" sz="700" dirty="0"/>
              <a:t> J, Timonen M, Virtanen JI. Long-term effects of smoking on tooth loss after cessation among middle-aged Finnish adults: the Northern Finland Birth Cohort 1966 Study. BMC Public Health. 2016 Aug 24;16(1):867. </a:t>
            </a:r>
            <a:r>
              <a:rPr lang="en-US" sz="700" dirty="0" err="1"/>
              <a:t>doi</a:t>
            </a:r>
            <a:r>
              <a:rPr lang="en-US" sz="700" dirty="0"/>
              <a:t>: 10.1186/s12889-016-3556-1. PMID: 27557640; PMCID: PMC4997696.</a:t>
            </a:r>
            <a:endParaRPr lang="ro-RO" sz="700" dirty="0"/>
          </a:p>
          <a:p>
            <a:r>
              <a:rPr lang="ro-RO" sz="700" dirty="0"/>
              <a:t>5.</a:t>
            </a:r>
            <a:r>
              <a:rPr lang="en-US" sz="700" dirty="0"/>
              <a:t> </a:t>
            </a:r>
            <a:r>
              <a:rPr lang="en-US" sz="700" dirty="0" err="1"/>
              <a:t>Vennemann</a:t>
            </a:r>
            <a:r>
              <a:rPr lang="en-US" sz="700" dirty="0"/>
              <a:t>, M.M., Hummel, T. &amp; Berger, K. The association between smoking and smell and taste impairment in the general population. </a:t>
            </a:r>
            <a:r>
              <a:rPr lang="en-US" sz="700" i="1" dirty="0"/>
              <a:t>J </a:t>
            </a:r>
            <a:r>
              <a:rPr lang="en-US" sz="700" i="1" dirty="0" err="1"/>
              <a:t>Neurol</a:t>
            </a:r>
            <a:r>
              <a:rPr lang="en-US" sz="700" dirty="0"/>
              <a:t> </a:t>
            </a:r>
            <a:r>
              <a:rPr lang="en-US" sz="700" b="1" dirty="0"/>
              <a:t>255</a:t>
            </a:r>
            <a:r>
              <a:rPr lang="en-US" sz="700" dirty="0"/>
              <a:t>, 1121–1126 (2008). </a:t>
            </a:r>
            <a:r>
              <a:rPr lang="en-US" sz="700" dirty="0">
                <a:hlinkClick r:id="rId4">
                  <a:extLst>
                    <a:ext uri="{A12FA001-AC4F-418D-AE19-62706E023703}">
                      <ahyp:hlinkClr xmlns:ahyp="http://schemas.microsoft.com/office/drawing/2018/hyperlinkcolor" xmlns="" val="tx"/>
                    </a:ext>
                  </a:extLst>
                </a:hlinkClick>
              </a:rPr>
              <a:t>https://doi.org/10.1007/s00415-008-0807-9</a:t>
            </a:r>
            <a:endParaRPr lang="ro-RO" sz="700" dirty="0"/>
          </a:p>
          <a:p>
            <a:r>
              <a:rPr lang="ro-RO" sz="700" dirty="0"/>
              <a:t>6.</a:t>
            </a:r>
            <a:r>
              <a:rPr lang="en-US" sz="700" dirty="0"/>
              <a:t> </a:t>
            </a:r>
            <a:r>
              <a:rPr lang="en-US" sz="700" dirty="0" err="1"/>
              <a:t>Kauss</a:t>
            </a:r>
            <a:r>
              <a:rPr lang="en-US" sz="700" dirty="0"/>
              <a:t> AR, </a:t>
            </a:r>
            <a:r>
              <a:rPr lang="en-US" sz="700" dirty="0" err="1"/>
              <a:t>Antunes</a:t>
            </a:r>
            <a:r>
              <a:rPr lang="en-US" sz="700" dirty="0"/>
              <a:t> M, Zanetti F, Hankins M, </a:t>
            </a:r>
            <a:r>
              <a:rPr lang="en-US" sz="700" dirty="0" err="1"/>
              <a:t>Hoeng</a:t>
            </a:r>
            <a:r>
              <a:rPr lang="en-US" sz="700" dirty="0"/>
              <a:t> J, </a:t>
            </a:r>
            <a:r>
              <a:rPr lang="en-US" sz="700" dirty="0" err="1"/>
              <a:t>Heremans</a:t>
            </a:r>
            <a:r>
              <a:rPr lang="en-US" sz="700" dirty="0"/>
              <a:t> A, van der </a:t>
            </a:r>
            <a:r>
              <a:rPr lang="en-US" sz="700" dirty="0" err="1"/>
              <a:t>Plas</a:t>
            </a:r>
            <a:r>
              <a:rPr lang="en-US" sz="700" dirty="0"/>
              <a:t> A. Influence of tobacco smoking on the development of halitosis. </a:t>
            </a:r>
            <a:r>
              <a:rPr lang="en-US" sz="700" dirty="0" err="1"/>
              <a:t>Toxicol</a:t>
            </a:r>
            <a:r>
              <a:rPr lang="en-US" sz="700" dirty="0"/>
              <a:t> Rep. 2022 Mar 6;9:316-322. </a:t>
            </a:r>
            <a:r>
              <a:rPr lang="en-US" sz="700" dirty="0" err="1"/>
              <a:t>doi</a:t>
            </a:r>
            <a:r>
              <a:rPr lang="en-US" sz="700" dirty="0"/>
              <a:t>: 10.1016/j.toxrep.2022.02.012. PMID: 35284240; PMCID: PMC8908054.</a:t>
            </a:r>
            <a:endParaRPr lang="ro-RO" sz="700" dirty="0"/>
          </a:p>
          <a:p>
            <a:r>
              <a:rPr lang="ro-RO" sz="700" dirty="0"/>
              <a:t>7.</a:t>
            </a:r>
            <a:r>
              <a:rPr lang="en-US" sz="700" dirty="0">
                <a:hlinkClick r:id="rId5">
                  <a:extLst>
                    <a:ext uri="{A12FA001-AC4F-418D-AE19-62706E023703}">
                      <ahyp:hlinkClr xmlns:ahyp="http://schemas.microsoft.com/office/drawing/2018/hyperlinkcolor" xmlns="" val="tx"/>
                    </a:ext>
                  </a:extLst>
                </a:hlinkClick>
              </a:rPr>
              <a:t> Smoking and Physical Activity (clevelandclinic.org)</a:t>
            </a:r>
            <a:endParaRPr lang="en-US" sz="700" dirty="0"/>
          </a:p>
          <a:p>
            <a:endParaRPr lang="en-US" sz="800" dirty="0"/>
          </a:p>
        </p:txBody>
      </p:sp>
    </p:spTree>
    <p:extLst>
      <p:ext uri="{BB962C8B-B14F-4D97-AF65-F5344CB8AC3E}">
        <p14:creationId xmlns:p14="http://schemas.microsoft.com/office/powerpoint/2010/main" val="14880099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idx="1"/>
          </p:nvPr>
        </p:nvSpPr>
        <p:spPr>
          <a:xfrm>
            <a:off x="977188" y="1524000"/>
            <a:ext cx="8946541" cy="4195481"/>
          </a:xfrm>
        </p:spPr>
        <p:txBody>
          <a:bodyPr>
            <a:normAutofit fontScale="92500" lnSpcReduction="20000"/>
          </a:bodyPr>
          <a:lstStyle/>
          <a:p>
            <a:pPr>
              <a:buClr>
                <a:srgbClr val="EAB037"/>
              </a:buClr>
            </a:pPr>
            <a:r>
              <a:rPr lang="ro-RO" sz="2400" dirty="0"/>
              <a:t>Fumatul convențional produce expunerea la un amestec de peste 7000 de substanțe chimice toxice</a:t>
            </a:r>
          </a:p>
          <a:p>
            <a:pPr>
              <a:buClr>
                <a:srgbClr val="EAB037"/>
              </a:buClr>
            </a:pPr>
            <a:r>
              <a:rPr lang="ro-RO" sz="2400" dirty="0"/>
              <a:t>Scade capacitatea de a funcționa bine a organismului: posibilitatea de a respira bine, scurtează respirația</a:t>
            </a:r>
          </a:p>
          <a:p>
            <a:pPr>
              <a:buClr>
                <a:srgbClr val="EAB037"/>
              </a:buClr>
            </a:pPr>
            <a:r>
              <a:rPr lang="ro-RO" sz="2400" dirty="0"/>
              <a:t>Deteriorează structuri ale organismului (cecitate, boală periodontală, edentație)</a:t>
            </a:r>
          </a:p>
          <a:p>
            <a:pPr>
              <a:buClr>
                <a:srgbClr val="EAB037"/>
              </a:buClr>
            </a:pPr>
            <a:r>
              <a:rPr lang="ro-RO" sz="2400" dirty="0"/>
              <a:t>Riscul de cancer este de 20-25 de ori mai mare la cei care fumează</a:t>
            </a:r>
          </a:p>
          <a:p>
            <a:pPr>
              <a:buClr>
                <a:srgbClr val="EAB037"/>
              </a:buClr>
            </a:pPr>
            <a:r>
              <a:rPr lang="ro-RO" sz="2400" dirty="0"/>
              <a:t>Riscul de deces și invaliditate prin boală crește cu numărul de țigări fumate</a:t>
            </a:r>
          </a:p>
          <a:p>
            <a:pPr>
              <a:buClr>
                <a:srgbClr val="EAB037"/>
              </a:buClr>
            </a:pPr>
            <a:r>
              <a:rPr lang="ro-RO" sz="2400" dirty="0"/>
              <a:t>Efecte asupra sănătății mentale- crește riscul pentru anxietate, depresie</a:t>
            </a:r>
          </a:p>
          <a:p>
            <a:endParaRPr lang="ro-RO" sz="2400" dirty="0"/>
          </a:p>
        </p:txBody>
      </p:sp>
      <p:sp>
        <p:nvSpPr>
          <p:cNvPr id="3" name="Rectangle 2"/>
          <p:cNvSpPr/>
          <p:nvPr/>
        </p:nvSpPr>
        <p:spPr>
          <a:xfrm>
            <a:off x="140208" y="6324599"/>
            <a:ext cx="8363712" cy="246221"/>
          </a:xfrm>
          <a:prstGeom prst="rect">
            <a:avLst/>
          </a:prstGeom>
        </p:spPr>
        <p:txBody>
          <a:bodyPr wrap="square">
            <a:spAutoFit/>
          </a:bodyPr>
          <a:lstStyle/>
          <a:p>
            <a:r>
              <a:rPr lang="ro-RO" sz="1000" i="1" dirty="0"/>
              <a:t> American Cancer Society and Vital Strategies, The tobacco atlas- Health effects, 2018</a:t>
            </a:r>
          </a:p>
        </p:txBody>
      </p:sp>
      <p:sp>
        <p:nvSpPr>
          <p:cNvPr id="6" name="Title 1"/>
          <p:cNvSpPr txBox="1">
            <a:spLocks/>
          </p:cNvSpPr>
          <p:nvPr/>
        </p:nvSpPr>
        <p:spPr>
          <a:xfrm>
            <a:off x="214977" y="438254"/>
            <a:ext cx="8946541" cy="140053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o-RO" dirty="0">
                <a:solidFill>
                  <a:srgbClr val="EAB037"/>
                </a:solidFill>
                <a:effectLst>
                  <a:outerShdw blurRad="38100" dist="38100" dir="2700000" algn="tl">
                    <a:srgbClr val="000000">
                      <a:alpha val="43137"/>
                    </a:srgbClr>
                  </a:outerShdw>
                </a:effectLst>
              </a:rPr>
              <a:t>Fumatul și sănătatea fizică</a:t>
            </a:r>
            <a:endParaRPr lang="en-US" dirty="0">
              <a:solidFill>
                <a:srgbClr val="EAB037"/>
              </a:solidFill>
              <a:effectLst>
                <a:outerShdw blurRad="38100" dist="38100" dir="2700000" algn="tl">
                  <a:srgbClr val="000000">
                    <a:alpha val="43137"/>
                  </a:srgbClr>
                </a:outerShdw>
              </a:effectLst>
            </a:endParaRPr>
          </a:p>
        </p:txBody>
      </p:sp>
      <p:pic>
        <p:nvPicPr>
          <p:cNvPr id="2" name="Picture Placeholder 12">
            <a:extLst>
              <a:ext uri="{FF2B5EF4-FFF2-40B4-BE49-F238E27FC236}">
                <a16:creationId xmlns:a16="http://schemas.microsoft.com/office/drawing/2014/main" xmlns="" id="{F186C400-A531-E916-C9B4-6EAF084CFDAB}"/>
              </a:ext>
            </a:extLst>
          </p:cNvPr>
          <p:cNvPicPr>
            <a:picLocks noChangeAspect="1"/>
          </p:cNvPicPr>
          <p:nvPr/>
        </p:nvPicPr>
        <p:blipFill>
          <a:blip r:embed="rId3">
            <a:extLst>
              <a:ext uri="{28A0092B-C50C-407E-A947-70E740481C1C}">
                <a14:useLocalDpi xmlns:a14="http://schemas.microsoft.com/office/drawing/2010/main" val="0"/>
              </a:ext>
            </a:extLst>
          </a:blip>
          <a:srcRect t="5727" b="5727"/>
          <a:stretch>
            <a:fillRect/>
          </a:stretch>
        </p:blipFill>
        <p:spPr>
          <a:xfrm>
            <a:off x="9251950" y="0"/>
            <a:ext cx="2940050" cy="1524000"/>
          </a:xfrm>
          <a:prstGeom prst="rect">
            <a:avLst/>
          </a:prstGeom>
        </p:spPr>
      </p:pic>
    </p:spTree>
    <p:extLst>
      <p:ext uri="{BB962C8B-B14F-4D97-AF65-F5344CB8AC3E}">
        <p14:creationId xmlns:p14="http://schemas.microsoft.com/office/powerpoint/2010/main" val="39746620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079" y="329248"/>
            <a:ext cx="7674929" cy="1400530"/>
          </a:xfrm>
        </p:spPr>
        <p:txBody>
          <a:bodyPr/>
          <a:lstStyle/>
          <a:p>
            <a:r>
              <a:rPr lang="ro-RO" dirty="0">
                <a:solidFill>
                  <a:srgbClr val="EAB037"/>
                </a:solidFill>
                <a:effectLst>
                  <a:outerShdw blurRad="38100" dist="38100" dir="2700000" algn="tl">
                    <a:srgbClr val="000000">
                      <a:alpha val="43137"/>
                    </a:srgbClr>
                  </a:outerShdw>
                </a:effectLst>
              </a:rPr>
              <a:t>Fumatul și sănătatea fizică:</a:t>
            </a:r>
            <a:r>
              <a:rPr lang="en-US" dirty="0">
                <a:solidFill>
                  <a:srgbClr val="EAB037"/>
                </a:solidFill>
                <a:effectLst>
                  <a:outerShdw blurRad="38100" dist="38100" dir="2700000" algn="tl">
                    <a:srgbClr val="000000">
                      <a:alpha val="43137"/>
                    </a:srgbClr>
                  </a:outerShdw>
                </a:effectLst>
              </a:rPr>
              <a:t/>
            </a:r>
            <a:br>
              <a:rPr lang="en-US" dirty="0">
                <a:solidFill>
                  <a:srgbClr val="EAB037"/>
                </a:solidFill>
                <a:effectLst>
                  <a:outerShdw blurRad="38100" dist="38100" dir="2700000" algn="tl">
                    <a:srgbClr val="000000">
                      <a:alpha val="43137"/>
                    </a:srgbClr>
                  </a:outerShdw>
                </a:effectLst>
              </a:rPr>
            </a:br>
            <a:r>
              <a:rPr lang="en-US" dirty="0" err="1">
                <a:solidFill>
                  <a:srgbClr val="EAB037"/>
                </a:solidFill>
                <a:effectLst>
                  <a:outerShdw blurRad="38100" dist="38100" dir="2700000" algn="tl">
                    <a:srgbClr val="000000">
                      <a:alpha val="43137"/>
                    </a:srgbClr>
                  </a:outerShdw>
                </a:effectLst>
              </a:rPr>
              <a:t>dar</a:t>
            </a:r>
            <a:r>
              <a:rPr lang="en-US" dirty="0">
                <a:solidFill>
                  <a:srgbClr val="EAB037"/>
                </a:solidFill>
                <a:effectLst>
                  <a:outerShdw blurRad="38100" dist="38100" dir="2700000" algn="tl">
                    <a:srgbClr val="000000">
                      <a:alpha val="43137"/>
                    </a:srgbClr>
                  </a:outerShdw>
                </a:effectLst>
              </a:rPr>
              <a:t> </a:t>
            </a:r>
            <a:r>
              <a:rPr lang="ro-RO" dirty="0">
                <a:solidFill>
                  <a:srgbClr val="EAB037"/>
                </a:solidFill>
                <a:effectLst>
                  <a:outerShdw blurRad="38100" dist="38100" dir="2700000" algn="tl">
                    <a:srgbClr val="000000">
                      <a:alpha val="43137"/>
                    </a:srgbClr>
                  </a:outerShdw>
                </a:effectLst>
              </a:rPr>
              <a:t>țigările electronice? </a:t>
            </a:r>
            <a:r>
              <a:rPr lang="ro-RO" b="1" dirty="0"/>
              <a:t/>
            </a:r>
            <a:br>
              <a:rPr lang="ro-RO" b="1" dirty="0"/>
            </a:br>
            <a:endParaRPr lang="en-US" sz="3200" b="1" dirty="0"/>
          </a:p>
        </p:txBody>
      </p:sp>
      <p:sp>
        <p:nvSpPr>
          <p:cNvPr id="4" name="Text Placeholder 3"/>
          <p:cNvSpPr>
            <a:spLocks noGrp="1"/>
          </p:cNvSpPr>
          <p:nvPr>
            <p:ph idx="1"/>
          </p:nvPr>
        </p:nvSpPr>
        <p:spPr>
          <a:xfrm>
            <a:off x="1156138" y="2571250"/>
            <a:ext cx="8879958" cy="3761231"/>
          </a:xfrm>
        </p:spPr>
        <p:txBody>
          <a:bodyPr>
            <a:normAutofit/>
          </a:bodyPr>
          <a:lstStyle/>
          <a:p>
            <a:pPr>
              <a:buClr>
                <a:srgbClr val="EAB037"/>
              </a:buClr>
            </a:pPr>
            <a:r>
              <a:rPr lang="ro-RO" sz="2400" dirty="0"/>
              <a:t>Dependența de nicotină – una dintre marile capcane ale industriei de tutun</a:t>
            </a:r>
          </a:p>
          <a:p>
            <a:pPr>
              <a:buClr>
                <a:srgbClr val="EAB037"/>
              </a:buClr>
            </a:pPr>
            <a:r>
              <a:rPr lang="ro-RO" sz="2400" dirty="0"/>
              <a:t>Dependența de nicotină începe repede după primele fumuri și uneori este greu de oprit</a:t>
            </a:r>
          </a:p>
          <a:p>
            <a:pPr>
              <a:buClr>
                <a:srgbClr val="EAB037"/>
              </a:buClr>
            </a:pPr>
            <a:r>
              <a:rPr lang="ro-RO" sz="2400" dirty="0"/>
              <a:t>Atât fetele, cât și băieții sunt afectați de dependență</a:t>
            </a:r>
          </a:p>
        </p:txBody>
      </p:sp>
      <p:sp>
        <p:nvSpPr>
          <p:cNvPr id="3" name="Rectangle 2"/>
          <p:cNvSpPr/>
          <p:nvPr/>
        </p:nvSpPr>
        <p:spPr>
          <a:xfrm>
            <a:off x="481918" y="1770098"/>
            <a:ext cx="5158785" cy="400110"/>
          </a:xfrm>
          <a:prstGeom prst="rect">
            <a:avLst/>
          </a:prstGeom>
        </p:spPr>
        <p:txBody>
          <a:bodyPr wrap="none">
            <a:spAutoFit/>
          </a:bodyPr>
          <a:lstStyle/>
          <a:p>
            <a:r>
              <a:rPr lang="ro-RO" b="1" dirty="0"/>
              <a:t>(ENDS</a:t>
            </a:r>
            <a:r>
              <a:rPr lang="en-US" b="1" dirty="0"/>
              <a:t> </a:t>
            </a:r>
            <a:r>
              <a:rPr lang="ro-RO" b="1" dirty="0"/>
              <a:t>- electronic nicotine delivery systems</a:t>
            </a:r>
            <a:r>
              <a:rPr lang="ro-RO" sz="2000" b="1" dirty="0"/>
              <a:t>)</a:t>
            </a:r>
            <a:endParaRPr lang="en-US" dirty="0"/>
          </a:p>
        </p:txBody>
      </p:sp>
      <p:sp>
        <p:nvSpPr>
          <p:cNvPr id="5" name="Rectangle 4"/>
          <p:cNvSpPr/>
          <p:nvPr/>
        </p:nvSpPr>
        <p:spPr>
          <a:xfrm>
            <a:off x="148032" y="6248399"/>
            <a:ext cx="9023960" cy="446276"/>
          </a:xfrm>
          <a:prstGeom prst="rect">
            <a:avLst/>
          </a:prstGeom>
        </p:spPr>
        <p:txBody>
          <a:bodyPr wrap="square">
            <a:spAutoFit/>
          </a:bodyPr>
          <a:lstStyle/>
          <a:p>
            <a:pPr>
              <a:lnSpc>
                <a:spcPct val="115000"/>
              </a:lnSpc>
              <a:spcAft>
                <a:spcPts val="1000"/>
              </a:spcAft>
            </a:pPr>
            <a:r>
              <a:rPr lang="en-US" sz="1000" dirty="0">
                <a:latin typeface="Times New Roman" panose="02020603050405020304" pitchFamily="18" charset="0"/>
                <a:ea typeface="Calibri" panose="020F0502020204030204" pitchFamily="34" charset="0"/>
                <a:cs typeface="Times New Roman" panose="02020603050405020304" pitchFamily="18" charset="0"/>
              </a:rPr>
              <a:t>Coral X. </a:t>
            </a:r>
            <a:r>
              <a:rPr lang="en-US" sz="1000" dirty="0" err="1">
                <a:latin typeface="Times New Roman" panose="02020603050405020304" pitchFamily="18" charset="0"/>
                <a:ea typeface="Calibri" panose="020F0502020204030204" pitchFamily="34" charset="0"/>
                <a:cs typeface="Times New Roman" panose="02020603050405020304" pitchFamily="18" charset="0"/>
              </a:rPr>
              <a:t>Giovacchini</a:t>
            </a:r>
            <a:r>
              <a:rPr lang="en-US" sz="1000" dirty="0">
                <a:latin typeface="Times New Roman" panose="02020603050405020304" pitchFamily="18" charset="0"/>
                <a:ea typeface="Calibri" panose="020F0502020204030204" pitchFamily="34" charset="0"/>
                <a:cs typeface="Times New Roman" panose="02020603050405020304" pitchFamily="18" charset="0"/>
              </a:rPr>
              <a:t>, Laura E. Crotty Alexander, Loretta G. Que, Electronic Cigarettes: A Pro–Con Review of the Current Literature, The Journal of Allergy and Clinical Immunology: In Practice, Volume 10, Issue 11, 2022, Pages 2843-2851, ISSN 2213-2198, https://doi.org/10.1016/j.jaip.2022.07.009.</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Placeholder 12">
            <a:extLst>
              <a:ext uri="{FF2B5EF4-FFF2-40B4-BE49-F238E27FC236}">
                <a16:creationId xmlns:a16="http://schemas.microsoft.com/office/drawing/2014/main" xmlns="" id="{4944C9A4-F031-3DBC-93FB-5557150A09F0}"/>
              </a:ext>
            </a:extLst>
          </p:cNvPr>
          <p:cNvPicPr>
            <a:picLocks noChangeAspect="1"/>
          </p:cNvPicPr>
          <p:nvPr/>
        </p:nvPicPr>
        <p:blipFill>
          <a:blip r:embed="rId3">
            <a:extLst>
              <a:ext uri="{28A0092B-C50C-407E-A947-70E740481C1C}">
                <a14:useLocalDpi xmlns:a14="http://schemas.microsoft.com/office/drawing/2010/main" val="0"/>
              </a:ext>
            </a:extLst>
          </a:blip>
          <a:srcRect t="5727" b="5727"/>
          <a:stretch>
            <a:fillRect/>
          </a:stretch>
        </p:blipFill>
        <p:spPr>
          <a:xfrm>
            <a:off x="9251950" y="0"/>
            <a:ext cx="2940050" cy="1524000"/>
          </a:xfrm>
          <a:prstGeom prst="rect">
            <a:avLst/>
          </a:prstGeom>
        </p:spPr>
      </p:pic>
    </p:spTree>
    <p:extLst>
      <p:ext uri="{BB962C8B-B14F-4D97-AF65-F5344CB8AC3E}">
        <p14:creationId xmlns:p14="http://schemas.microsoft.com/office/powerpoint/2010/main" val="312765556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themeOverride>
</file>

<file path=ppt/theme/themeOverride2.xml><?xml version="1.0" encoding="utf-8"?>
<a:themeOverride xmlns:a="http://schemas.openxmlformats.org/drawingml/2006/main">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themeOverride>
</file>

<file path=docProps/app.xml><?xml version="1.0" encoding="utf-8"?>
<Properties xmlns="http://schemas.openxmlformats.org/officeDocument/2006/extended-properties" xmlns:vt="http://schemas.openxmlformats.org/officeDocument/2006/docPropsVTypes">
  <Template/>
  <TotalTime>759</TotalTime>
  <Words>3439</Words>
  <Application>Microsoft Office PowerPoint</Application>
  <PresentationFormat>Widescreen</PresentationFormat>
  <Paragraphs>234</Paragraphs>
  <Slides>22</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Century Gothic</vt:lpstr>
      <vt:lpstr>Times New Roman</vt:lpstr>
      <vt:lpstr>Wingdings 3</vt:lpstr>
      <vt:lpstr>Ion</vt:lpstr>
      <vt:lpstr>CAMPANIA Fii inspirat! NU te apuca de FUMAT!</vt:lpstr>
      <vt:lpstr>De ce încep oamenii să fumeze?</vt:lpstr>
      <vt:lpstr>Iată ce motive sunt invocate des pentru începerea fumatului</vt:lpstr>
      <vt:lpstr>Realitatea este diferită</vt:lpstr>
      <vt:lpstr>3 motive pentru a nu începe să fumezi?</vt:lpstr>
      <vt:lpstr>3 motive pentru a nu începe să fumezi</vt:lpstr>
      <vt:lpstr>Fumatul și sănătatea fizică</vt:lpstr>
      <vt:lpstr>PowerPoint Presentation</vt:lpstr>
      <vt:lpstr>Fumatul și sănătatea fizică: dar țigările electronice?  </vt:lpstr>
      <vt:lpstr>Fumatul și sănătatea fizică: dar țigările electronice?  </vt:lpstr>
      <vt:lpstr>Sănătatea fizică: dar produsele de fumat bazate pe tutun încălzit?</vt:lpstr>
      <vt:lpstr>Consecințe sociale</vt:lpstr>
      <vt:lpstr>De ce este greu să te lași de fumat?</vt:lpstr>
      <vt:lpstr>Nicotina afectează creierul</vt:lpstr>
      <vt:lpstr>Nicotina afectează creierul</vt:lpstr>
      <vt:lpstr>Dificultăți financiare</vt:lpstr>
      <vt:lpstr>Ia decizii informate!Cum te poți păcăli!</vt:lpstr>
      <vt:lpstr>3 Mituri despre țigări - demontate</vt:lpstr>
      <vt:lpstr>Ce poți să faci în loc să te apuci de fumat?</vt:lpstr>
      <vt:lpstr>Alternative sănătoase</vt:lpstr>
      <vt:lpstr>Unde poți primi ajutor dacă ai început deja să fumezi</vt:lpstr>
      <vt:lpstr>1. Fumatul este periculos!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eugenia.bratu</dc:creator>
  <cp:lastModifiedBy>eugenia.bratu</cp:lastModifiedBy>
  <cp:revision>56</cp:revision>
  <dcterms:created xsi:type="dcterms:W3CDTF">2023-04-20T06:21:30Z</dcterms:created>
  <dcterms:modified xsi:type="dcterms:W3CDTF">2023-04-28T12:28:13Z</dcterms:modified>
</cp:coreProperties>
</file>