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C6C1-96A2-4100-8C49-66E78C1CB64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EDA8-22E9-491A-8C9F-1512C028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32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5645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82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b38f2973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b38f2973f_0_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09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b38f2973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b38f2973f_0_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3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b38f2973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b38f2973f_0_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79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b38f2973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b38f2973f_0_6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77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b38f2973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b38f2973f_0_6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17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b38f2973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b38f2973f_0_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3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b38f297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b38f2973f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6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b38f2973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b38f2973f_0_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63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b38f297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b38f2973f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2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b38f297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b38f2973f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25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b38f2973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b38f2973f_0_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13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b38f2973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b38f2973f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2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b38f2973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b38f2973f_0_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93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b38f2973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b38f2973f_0_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b="1" dirty="0" err="1" smtClean="0"/>
              <a:t>Rezultate</a:t>
            </a:r>
            <a:r>
              <a:rPr lang="ro-RO" sz="3200" b="1" dirty="0" smtClean="0"/>
              <a:t>le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studiului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despre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atitudinile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cuno</a:t>
            </a:r>
            <a:r>
              <a:rPr lang="ro-RO" sz="3200" b="1" dirty="0" smtClean="0"/>
              <a:t>ștințele și practicile populatiei generale referitoare la consumul de alcool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 </a:t>
            </a:r>
            <a:r>
              <a:rPr lang="ro-RO" sz="3200" b="1" dirty="0">
                <a:solidFill>
                  <a:schemeClr val="dk1"/>
                </a:solidFill>
              </a:rPr>
              <a:t>mai 2021 </a:t>
            </a:r>
            <a:endParaRPr lang="en-US" sz="32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3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 descr="Forms response chart. Question title: Am consumat cel puțin o dată in viață, cu o singură ocazie mai multe de: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 descr="Forms response chart. Question title: S-a întâmplat ca o rudă, un prieten, doctorul sau un asistent medical să fie îngrijorat de consumul dvs. de băuturi alcoolice sugerându-vă să consumați mai puțin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 descr="Forms response chart. Question title: Pe parcursul ultimelor 30 de zile, a încercat cineva din familia dvs. să vă convingă să reduceți cantitatea de băuturi alcoolice consumată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 descr="Forms response chart. Question title: În perioada pandemiei, consumați mai mult, mai puțin sau aceeași cantitate de băuturi alcoolice comparativ cu perioada dinainte de pandemie :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 descr="Forms response chart. Question title: Ați încercat să reduceți consumul de băuturi alcoolice pe parcursul ultimelor 30 de zile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 descr="Forms response chart. Question title: Pentru care dintre următoarele, consumul de băuturi alcoolice poate fi cauza sau crește riscul de a avea: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1575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 descr="Forms response chart. Question title: Consumul de băuturi alcoolice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 descr="Forms response chart. Question title: Considerați că chiar in cantități mici, consumate zilnic, băuturile alcoolice pot aduce beneficii sănătății dv 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00" y="221505"/>
            <a:ext cx="8520600" cy="572700"/>
          </a:xfrm>
        </p:spPr>
        <p:txBody>
          <a:bodyPr>
            <a:normAutofit/>
          </a:bodyPr>
          <a:lstStyle/>
          <a:p>
            <a:r>
              <a:rPr lang="ro-RO" sz="2400" dirty="0" smtClean="0"/>
              <a:t>Scop, metodologie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794205"/>
            <a:ext cx="8520600" cy="3416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dirty="0" smtClean="0">
                <a:solidFill>
                  <a:schemeClr val="tx1"/>
                </a:solidFill>
              </a:rPr>
              <a:t>Studiul </a:t>
            </a:r>
            <a:r>
              <a:rPr lang="ro-RO" dirty="0">
                <a:solidFill>
                  <a:schemeClr val="tx1"/>
                </a:solidFill>
              </a:rPr>
              <a:t>a avut </a:t>
            </a:r>
            <a:r>
              <a:rPr lang="ro-RO" dirty="0" smtClean="0">
                <a:solidFill>
                  <a:schemeClr val="tx1"/>
                </a:solidFill>
              </a:rPr>
              <a:t>ca </a:t>
            </a:r>
            <a:r>
              <a:rPr lang="ro-RO" dirty="0">
                <a:solidFill>
                  <a:schemeClr val="tx1"/>
                </a:solidFill>
              </a:rPr>
              <a:t>scop evaluarea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atitudinil</a:t>
            </a:r>
            <a:r>
              <a:rPr lang="ro-RO" dirty="0">
                <a:solidFill>
                  <a:schemeClr val="tx1"/>
                </a:solidFill>
              </a:rPr>
              <a:t>or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cuno</a:t>
            </a:r>
            <a:r>
              <a:rPr lang="ro-RO" dirty="0">
                <a:solidFill>
                  <a:schemeClr val="tx1"/>
                </a:solidFill>
              </a:rPr>
              <a:t>ștințelor </a:t>
            </a:r>
            <a:r>
              <a:rPr lang="ro-RO" dirty="0">
                <a:solidFill>
                  <a:schemeClr val="tx1"/>
                </a:solidFill>
              </a:rPr>
              <a:t>și </a:t>
            </a:r>
            <a:r>
              <a:rPr lang="ro-RO" dirty="0">
                <a:solidFill>
                  <a:schemeClr val="tx1"/>
                </a:solidFill>
              </a:rPr>
              <a:t>practicilor </a:t>
            </a:r>
            <a:r>
              <a:rPr lang="ro-RO" dirty="0">
                <a:solidFill>
                  <a:schemeClr val="tx1"/>
                </a:solidFill>
              </a:rPr>
              <a:t>populatiei generale referitoare la consumul de </a:t>
            </a:r>
            <a:r>
              <a:rPr lang="ro-RO" dirty="0" smtClean="0">
                <a:solidFill>
                  <a:schemeClr val="tx1"/>
                </a:solidFill>
              </a:rPr>
              <a:t>alcool.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</a:rPr>
              <a:t>Studiul a fost utilizat un c</a:t>
            </a:r>
            <a:r>
              <a:rPr lang="en-US" dirty="0" err="1" smtClean="0">
                <a:solidFill>
                  <a:schemeClr val="tx1"/>
                </a:solidFill>
              </a:rPr>
              <a:t>hestionar</a:t>
            </a:r>
            <a:r>
              <a:rPr lang="ro-RO" dirty="0" smtClean="0">
                <a:solidFill>
                  <a:schemeClr val="tx1"/>
                </a:solidFill>
              </a:rPr>
              <a:t> cu 15 intrebari  care a fost </a:t>
            </a:r>
            <a:r>
              <a:rPr lang="en-US" dirty="0" err="1" smtClean="0">
                <a:solidFill>
                  <a:schemeClr val="tx1"/>
                </a:solidFill>
              </a:rPr>
              <a:t>distribuit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prin intermediul Google Drive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cadrul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activitatilor</a:t>
            </a:r>
            <a:r>
              <a:rPr lang="en-US" dirty="0">
                <a:solidFill>
                  <a:schemeClr val="tx1"/>
                </a:solidFill>
              </a:rPr>
              <a:t> din </a:t>
            </a:r>
            <a:r>
              <a:rPr lang="ro-RO" dirty="0" smtClean="0">
                <a:solidFill>
                  <a:schemeClr val="tx1"/>
                </a:solidFill>
              </a:rPr>
              <a:t> directiile de sanatate publica in </a:t>
            </a:r>
            <a:r>
              <a:rPr lang="en-US" dirty="0" err="1" smtClean="0">
                <a:solidFill>
                  <a:schemeClr val="tx1"/>
                </a:solidFill>
              </a:rPr>
              <a:t>campania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Luna </a:t>
            </a:r>
            <a:r>
              <a:rPr lang="en-US" dirty="0" err="1">
                <a:solidFill>
                  <a:schemeClr val="tx1"/>
                </a:solidFill>
              </a:rPr>
              <a:t>nationala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informare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despre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efectele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consumului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alcool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dirty="0" err="1">
                <a:solidFill>
                  <a:schemeClr val="tx1"/>
                </a:solidFill>
              </a:rPr>
              <a:t>iunie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2020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organizata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Ministerul</a:t>
            </a:r>
            <a:r>
              <a:rPr lang="en-US" dirty="0">
                <a:solidFill>
                  <a:schemeClr val="tx1"/>
                </a:solidFill>
              </a:rPr>
              <a:t> Sanatatii. </a:t>
            </a:r>
            <a:endParaRPr lang="ro-RO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o-RO" dirty="0" smtClean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 Studiul a fost efectuat </a:t>
            </a:r>
            <a:r>
              <a:rPr lang="ro-RO" dirty="0" smtClean="0">
                <a:solidFill>
                  <a:schemeClr val="tx1"/>
                </a:solidFill>
              </a:rPr>
              <a:t>pe 1077 </a:t>
            </a:r>
            <a:r>
              <a:rPr lang="ro-RO" dirty="0">
                <a:solidFill>
                  <a:schemeClr val="tx1"/>
                </a:solidFill>
              </a:rPr>
              <a:t>de </a:t>
            </a:r>
            <a:r>
              <a:rPr lang="ro-RO" dirty="0">
                <a:solidFill>
                  <a:schemeClr val="tx1"/>
                </a:solidFill>
              </a:rPr>
              <a:t>subiecți, dintre care 76</a:t>
            </a:r>
            <a:r>
              <a:rPr lang="ro-RO" dirty="0">
                <a:solidFill>
                  <a:schemeClr val="tx1"/>
                </a:solidFill>
              </a:rPr>
              <a:t>% aparțin </a:t>
            </a:r>
            <a:r>
              <a:rPr lang="ro-RO" dirty="0">
                <a:solidFill>
                  <a:schemeClr val="tx1"/>
                </a:solidFill>
              </a:rPr>
              <a:t> genului  </a:t>
            </a:r>
            <a:r>
              <a:rPr lang="ro-RO" dirty="0">
                <a:solidFill>
                  <a:schemeClr val="tx1"/>
                </a:solidFill>
              </a:rPr>
              <a:t>feminin</a:t>
            </a:r>
            <a:r>
              <a:rPr lang="ro-RO" dirty="0">
                <a:solidFill>
                  <a:schemeClr val="tx1"/>
                </a:solidFill>
              </a:rPr>
              <a:t>. </a:t>
            </a:r>
            <a:r>
              <a:rPr lang="ro-RO" dirty="0">
                <a:solidFill>
                  <a:schemeClr val="tx1"/>
                </a:solidFill>
              </a:rPr>
              <a:t>  </a:t>
            </a:r>
            <a:r>
              <a:rPr lang="ro-RO" dirty="0">
                <a:solidFill>
                  <a:schemeClr val="tx1"/>
                </a:solidFill>
              </a:rPr>
              <a:t>Repartiția </a:t>
            </a:r>
            <a:r>
              <a:rPr lang="ro-RO" dirty="0">
                <a:solidFill>
                  <a:schemeClr val="tx1"/>
                </a:solidFill>
              </a:rPr>
              <a:t>subiecților asupra cărora s-a aplicat chestionarul se prezintă astfel: majoritatea aparțin grupei de vârstă de 20-64 de ani (731 persoane), urmată de cei între sub 19 ani (323 persoane), și subiecți peste 65 ani (27 persoane).</a:t>
            </a:r>
            <a:endParaRPr lang="en-US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endParaRPr lang="ro-RO" dirty="0" smtClean="0">
              <a:solidFill>
                <a:schemeClr val="tx1"/>
              </a:solidFill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</a:rPr>
              <a:t>Analiza datelor a fost realizata  prin </a:t>
            </a:r>
            <a:r>
              <a:rPr lang="ro-RO" dirty="0">
                <a:solidFill>
                  <a:schemeClr val="tx1"/>
                </a:solidFill>
              </a:rPr>
              <a:t>Google Drive </a:t>
            </a:r>
            <a:r>
              <a:rPr lang="ro-RO" dirty="0" smtClean="0">
                <a:solidFill>
                  <a:schemeClr val="tx1"/>
                </a:solidFill>
              </a:rPr>
              <a:t>. Rezultatele analizei sunt in aceasta prezentare si in analiza de situatie aferenta campaniei.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7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descr="Forms response chart. Question title: Dv locuiți in: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Forms response chart. Question title: Dv locuiți in: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0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Forms response chart. Question title: Genul dumneavoastra este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Forms response chart. Question title: Grupa de vârstă în care vă încadrați este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Forms response chart. Question title: Vă considerați o persoană care consumă alcool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Forms response chart. Question title: Ați consumat vreodată în viață o băutură alcoolică (o porție întreagă, nu doar o înghițitură), indiferent de felul de băutură ( bere, vin, tărie, alt tip) 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0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Forms response chart. Question title: Ce tipuri de băuturi alcoolice consumați cel mai des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descr="Forms response chart. Question title: Cât de des consumați băuturi alcoolice?. Number of responses: 1,07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</Words>
  <Application>Microsoft Office PowerPoint</Application>
  <PresentationFormat>On-screen Show (16:9)</PresentationFormat>
  <Paragraphs>10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Rezultatele studiului despre atitudinile, cunoștințele și practicile populatiei generale referitoare la consumul de alcool </vt:lpstr>
      <vt:lpstr>Scop, metodologie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INSP100</dc:creator>
  <cp:lastModifiedBy>LENOVO</cp:lastModifiedBy>
  <cp:revision>4</cp:revision>
  <cp:lastPrinted>2021-05-24T04:40:54Z</cp:lastPrinted>
  <dcterms:modified xsi:type="dcterms:W3CDTF">2021-05-24T04:40:56Z</dcterms:modified>
</cp:coreProperties>
</file>