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258" r:id="rId3"/>
    <p:sldId id="259" r:id="rId4"/>
    <p:sldId id="260" r:id="rId5"/>
    <p:sldId id="261" r:id="rId6"/>
    <p:sldId id="272" r:id="rId7"/>
    <p:sldId id="276" r:id="rId8"/>
    <p:sldId id="273" r:id="rId9"/>
    <p:sldId id="274" r:id="rId10"/>
    <p:sldId id="263" r:id="rId11"/>
    <p:sldId id="262" r:id="rId12"/>
    <p:sldId id="278" r:id="rId13"/>
    <p:sldId id="264" r:id="rId14"/>
    <p:sldId id="265" r:id="rId15"/>
    <p:sldId id="266" r:id="rId16"/>
    <p:sldId id="267" r:id="rId17"/>
    <p:sldId id="268" r:id="rId18"/>
    <p:sldId id="269" r:id="rId19"/>
    <p:sldId id="270" r:id="rId20"/>
    <p:sldId id="271" r:id="rId21"/>
  </p:sldIdLst>
  <p:sldSz cx="10477500" cy="702151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p15:clr>
            <a:srgbClr val="A4A3A4"/>
          </p15:clr>
        </p15:guide>
        <p15:guide id="2" pos="33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314" y="108"/>
      </p:cViewPr>
      <p:guideLst>
        <p:guide orient="horz" pos="2212"/>
        <p:guide pos="33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FD4D430-8EAA-4FE2-B6CF-174FD3EBB2E8}" type="datetimeFigureOut">
              <a:rPr lang="en-US" smtClean="0"/>
              <a:t>1/27/2021</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E48788AF-E988-4EBC-AF85-97A4CDC98242}" type="slidenum">
              <a:rPr lang="en-US" smtClean="0"/>
              <a:t>‹#›</a:t>
            </a:fld>
            <a:endParaRPr lang="en-US"/>
          </a:p>
        </p:txBody>
      </p:sp>
    </p:spTree>
    <p:extLst>
      <p:ext uri="{BB962C8B-B14F-4D97-AF65-F5344CB8AC3E}">
        <p14:creationId xmlns:p14="http://schemas.microsoft.com/office/powerpoint/2010/main" val="3491510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4CB3450-1221-4D43-907D-27819ECCD776}" type="datetimeFigureOut">
              <a:rPr lang="ro-RO" smtClean="0"/>
              <a:t>27.01.2021</a:t>
            </a:fld>
            <a:endParaRPr lang="ro-RO"/>
          </a:p>
        </p:txBody>
      </p:sp>
      <p:sp>
        <p:nvSpPr>
          <p:cNvPr id="4" name="Slide Image Placeholder 3"/>
          <p:cNvSpPr>
            <a:spLocks noGrp="1" noRot="1" noChangeAspect="1"/>
          </p:cNvSpPr>
          <p:nvPr>
            <p:ph type="sldImg" idx="2"/>
          </p:nvPr>
        </p:nvSpPr>
        <p:spPr>
          <a:xfrm>
            <a:off x="900113" y="1241425"/>
            <a:ext cx="4997450" cy="3349625"/>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A2187E8-3B53-4310-8510-C70DC3E5FF1D}" type="slidenum">
              <a:rPr lang="ro-RO" smtClean="0"/>
              <a:t>‹#›</a:t>
            </a:fld>
            <a:endParaRPr lang="ro-RO"/>
          </a:p>
        </p:txBody>
      </p:sp>
    </p:spTree>
    <p:extLst>
      <p:ext uri="{BB962C8B-B14F-4D97-AF65-F5344CB8AC3E}">
        <p14:creationId xmlns:p14="http://schemas.microsoft.com/office/powerpoint/2010/main" val="335107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5"/>
          </p:nvPr>
        </p:nvSpPr>
        <p:spPr/>
        <p:txBody>
          <a:bodyPr/>
          <a:lstStyle/>
          <a:p>
            <a:fld id="{BA2187E8-3B53-4310-8510-C70DC3E5FF1D}" type="slidenum">
              <a:rPr lang="ro-RO" smtClean="0"/>
              <a:t>1</a:t>
            </a:fld>
            <a:endParaRPr lang="ro-RO"/>
          </a:p>
        </p:txBody>
      </p:sp>
    </p:spTree>
    <p:extLst>
      <p:ext uri="{BB962C8B-B14F-4D97-AF65-F5344CB8AC3E}">
        <p14:creationId xmlns:p14="http://schemas.microsoft.com/office/powerpoint/2010/main" val="1906882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5814" y="2181222"/>
            <a:ext cx="8905875" cy="1505074"/>
          </a:xfrm>
        </p:spPr>
        <p:txBody>
          <a:bodyPr/>
          <a:lstStyle/>
          <a:p>
            <a:r>
              <a:rPr lang="en-US"/>
              <a:t>Click to edit Master title style</a:t>
            </a:r>
          </a:p>
        </p:txBody>
      </p:sp>
      <p:sp>
        <p:nvSpPr>
          <p:cNvPr id="3" name="Subtitle 2"/>
          <p:cNvSpPr>
            <a:spLocks noGrp="1"/>
          </p:cNvSpPr>
          <p:nvPr>
            <p:ph type="subTitle" idx="1"/>
          </p:nvPr>
        </p:nvSpPr>
        <p:spPr>
          <a:xfrm>
            <a:off x="1571625" y="3978857"/>
            <a:ext cx="7334250" cy="179438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D1B39BB-C8C5-4B09-8211-381A5A322D38}"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1B39BB-C8C5-4B09-8211-381A5A322D38}"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96187" y="281188"/>
            <a:ext cx="2357438" cy="599104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3875" y="281188"/>
            <a:ext cx="6897688" cy="599104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1B39BB-C8C5-4B09-8211-381A5A322D38}"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23875" y="281188"/>
            <a:ext cx="9429750" cy="59910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9CA528F-E87F-4174-887E-62AC12381972}" type="slidenum">
              <a:rPr lang="en-US" altLang="de-DE"/>
              <a:pPr>
                <a:defRPr/>
              </a:pPr>
              <a:t>‹#›</a:t>
            </a:fld>
            <a:endParaRPr lang="en-US" alt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1B39BB-C8C5-4B09-8211-381A5A322D38}"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7651" y="4511974"/>
            <a:ext cx="8905875" cy="13945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27651" y="2976018"/>
            <a:ext cx="8905875" cy="153595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1B39BB-C8C5-4B09-8211-381A5A322D38}" type="datetimeFigureOut">
              <a:rPr lang="en-US" smtClean="0"/>
              <a:pPr/>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3876" y="1638355"/>
            <a:ext cx="4627563"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26063" y="1638355"/>
            <a:ext cx="4627563" cy="46338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1B39BB-C8C5-4B09-8211-381A5A322D38}"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23875" y="1571714"/>
            <a:ext cx="4629382"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23875" y="2226730"/>
            <a:ext cx="4629382"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322426" y="1571714"/>
            <a:ext cx="4631201" cy="655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22426" y="2226730"/>
            <a:ext cx="4631201" cy="40454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1B39BB-C8C5-4B09-8211-381A5A322D38}" type="datetimeFigureOut">
              <a:rPr lang="en-US" smtClean="0"/>
              <a:pPr/>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1B39BB-C8C5-4B09-8211-381A5A322D38}" type="datetimeFigureOut">
              <a:rPr lang="en-US" smtClean="0"/>
              <a:pPr/>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B39BB-C8C5-4B09-8211-381A5A322D38}" type="datetimeFigureOut">
              <a:rPr lang="en-US" smtClean="0"/>
              <a:pPr/>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3877" y="279560"/>
            <a:ext cx="3447025" cy="1189756"/>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96411" y="279562"/>
            <a:ext cx="5857214" cy="59926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23877" y="1469318"/>
            <a:ext cx="3447025" cy="480291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1B39BB-C8C5-4B09-8211-381A5A322D38}"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53663" y="4915059"/>
            <a:ext cx="6286500" cy="5802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53663" y="627385"/>
            <a:ext cx="6286500" cy="421290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53663" y="5495310"/>
            <a:ext cx="6286500" cy="8240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1B39BB-C8C5-4B09-8211-381A5A322D38}" type="datetimeFigureOut">
              <a:rPr lang="en-US" smtClean="0"/>
              <a:pPr/>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114B2-C7B0-4237-8AE1-DA1A0B23DB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3875" y="281186"/>
            <a:ext cx="9429750" cy="117025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23875" y="1638355"/>
            <a:ext cx="9429750" cy="463387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23875" y="6507904"/>
            <a:ext cx="2444750" cy="373831"/>
          </a:xfrm>
          <a:prstGeom prst="rect">
            <a:avLst/>
          </a:prstGeom>
        </p:spPr>
        <p:txBody>
          <a:bodyPr vert="horz" lIns="91440" tIns="45720" rIns="91440" bIns="45720" rtlCol="0" anchor="ctr"/>
          <a:lstStyle>
            <a:lvl1pPr algn="l">
              <a:defRPr sz="1200">
                <a:solidFill>
                  <a:schemeClr val="tx1">
                    <a:tint val="75000"/>
                  </a:schemeClr>
                </a:solidFill>
              </a:defRPr>
            </a:lvl1pPr>
          </a:lstStyle>
          <a:p>
            <a:fld id="{FD1B39BB-C8C5-4B09-8211-381A5A322D38}" type="datetimeFigureOut">
              <a:rPr lang="en-US" smtClean="0"/>
              <a:pPr/>
              <a:t>1/27/2021</a:t>
            </a:fld>
            <a:endParaRPr lang="en-US"/>
          </a:p>
        </p:txBody>
      </p:sp>
      <p:sp>
        <p:nvSpPr>
          <p:cNvPr id="5" name="Footer Placeholder 4"/>
          <p:cNvSpPr>
            <a:spLocks noGrp="1"/>
          </p:cNvSpPr>
          <p:nvPr>
            <p:ph type="ftr" sz="quarter" idx="3"/>
          </p:nvPr>
        </p:nvSpPr>
        <p:spPr>
          <a:xfrm>
            <a:off x="3579814" y="6507904"/>
            <a:ext cx="3317875" cy="37383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08875" y="6507904"/>
            <a:ext cx="2444750" cy="373831"/>
          </a:xfrm>
          <a:prstGeom prst="rect">
            <a:avLst/>
          </a:prstGeom>
        </p:spPr>
        <p:txBody>
          <a:bodyPr vert="horz" lIns="91440" tIns="45720" rIns="91440" bIns="45720" rtlCol="0" anchor="ctr"/>
          <a:lstStyle>
            <a:lvl1pPr algn="r">
              <a:defRPr sz="1200">
                <a:solidFill>
                  <a:schemeClr val="tx1">
                    <a:tint val="75000"/>
                  </a:schemeClr>
                </a:solidFill>
              </a:defRPr>
            </a:lvl1pPr>
          </a:lstStyle>
          <a:p>
            <a:fld id="{B7A114B2-C7B0-4237-8AE1-DA1A0B23DB7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mailto:elena.lungu@insp.gov.ro"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43"/>
          <p:cNvSpPr txBox="1">
            <a:spLocks noChangeArrowheads="1"/>
          </p:cNvSpPr>
          <p:nvPr/>
        </p:nvSpPr>
        <p:spPr bwMode="auto">
          <a:xfrm>
            <a:off x="523876" y="1582794"/>
            <a:ext cx="9513424" cy="3119636"/>
          </a:xfrm>
          <a:prstGeom prst="rect">
            <a:avLst/>
          </a:prstGeom>
          <a:noFill/>
          <a:ln w="9525">
            <a:noFill/>
            <a:miter lim="800000"/>
            <a:headEnd/>
            <a:tailEnd/>
          </a:ln>
        </p:spPr>
        <p:txBody>
          <a:bodyPr wrap="square">
            <a:spAutoFit/>
          </a:bodyPr>
          <a:lstStyle/>
          <a:p>
            <a:pPr algn="ctr"/>
            <a:r>
              <a:rPr lang="ro-RO" sz="3200" b="1" dirty="0">
                <a:solidFill>
                  <a:srgbClr val="0070C0"/>
                </a:solidFill>
              </a:rPr>
              <a:t>Campania </a:t>
            </a:r>
          </a:p>
          <a:p>
            <a:pPr algn="ctr"/>
            <a:r>
              <a:rPr lang="ro-RO" sz="4000" b="1" noProof="1">
                <a:solidFill>
                  <a:srgbClr val="0070C0"/>
                </a:solidFill>
              </a:rPr>
              <a:t>Fii  mândru de </a:t>
            </a:r>
            <a:r>
              <a:rPr lang="en-US" sz="4000" b="1" noProof="1">
                <a:solidFill>
                  <a:srgbClr val="0070C0"/>
                </a:solidFill>
              </a:rPr>
              <a:t>z</a:t>
            </a:r>
            <a:r>
              <a:rPr lang="ro-RO" sz="4000" b="1" noProof="1">
                <a:solidFill>
                  <a:srgbClr val="0070C0"/>
                </a:solidFill>
              </a:rPr>
              <a:t>â</a:t>
            </a:r>
            <a:r>
              <a:rPr lang="en-US" sz="4000" b="1" noProof="1">
                <a:solidFill>
                  <a:srgbClr val="0070C0"/>
                </a:solidFill>
              </a:rPr>
              <a:t>mbetul</a:t>
            </a:r>
            <a:r>
              <a:rPr lang="ro-RO" sz="4000" b="1" noProof="1">
                <a:solidFill>
                  <a:srgbClr val="0070C0"/>
                </a:solidFill>
              </a:rPr>
              <a:t> tău!</a:t>
            </a:r>
          </a:p>
          <a:p>
            <a:pPr algn="ctr"/>
            <a:r>
              <a:rPr lang="ro-RO" sz="4000" b="1" noProof="1">
                <a:solidFill>
                  <a:srgbClr val="0070C0"/>
                </a:solidFill>
              </a:rPr>
              <a:t>Ai grijă de sănătatea ta orală!</a:t>
            </a:r>
          </a:p>
          <a:p>
            <a:pPr algn="ctr" defTabSz="449263"/>
            <a:endParaRPr lang="en-US" altLang="ro-RO" sz="4000" b="1" dirty="0">
              <a:solidFill>
                <a:srgbClr val="00B0F0"/>
              </a:solidFill>
              <a:latin typeface="Comic Sans MS" pitchFamily="66" charset="0"/>
            </a:endParaRPr>
          </a:p>
          <a:p>
            <a:pPr algn="ctr" defTabSz="449263"/>
            <a:endParaRPr lang="ro-RO" altLang="ro-RO" sz="4000" b="1" dirty="0">
              <a:solidFill>
                <a:srgbClr val="00B0F0"/>
              </a:solidFill>
              <a:latin typeface="Comic Sans MS" pitchFamily="66" charset="0"/>
            </a:endParaRPr>
          </a:p>
        </p:txBody>
      </p:sp>
      <p:sp>
        <p:nvSpPr>
          <p:cNvPr id="2051" name="Text Box 444"/>
          <p:cNvSpPr txBox="1">
            <a:spLocks noChangeArrowheads="1"/>
          </p:cNvSpPr>
          <p:nvPr/>
        </p:nvSpPr>
        <p:spPr bwMode="auto">
          <a:xfrm>
            <a:off x="1939065" y="3804947"/>
            <a:ext cx="7095960" cy="661741"/>
          </a:xfrm>
          <a:prstGeom prst="rect">
            <a:avLst/>
          </a:prstGeom>
          <a:noFill/>
          <a:ln w="9525">
            <a:noFill/>
            <a:miter lim="800000"/>
            <a:headEnd/>
            <a:tailEnd/>
          </a:ln>
        </p:spPr>
        <p:txBody>
          <a:bodyPr>
            <a:spAutoFit/>
          </a:bodyPr>
          <a:lstStyle/>
          <a:p>
            <a:pPr algn="ctr" eaLnBrk="1" hangingPunct="1"/>
            <a:r>
              <a:rPr lang="ro-RO" altLang="ro-RO" b="1" i="1" dirty="0">
                <a:latin typeface="Arial" charset="0"/>
              </a:rPr>
              <a:t>Martie </a:t>
            </a:r>
            <a:r>
              <a:rPr lang="en-US" altLang="ro-RO" b="1" i="1" dirty="0">
                <a:latin typeface="Arial" charset="0"/>
              </a:rPr>
              <a:t>2021</a:t>
            </a:r>
            <a:endParaRPr lang="ro-RO" altLang="ro-RO" b="1" i="1" dirty="0">
              <a:latin typeface="Arial" charset="0"/>
            </a:endParaRPr>
          </a:p>
          <a:p>
            <a:pPr algn="ctr" eaLnBrk="1" hangingPunct="1"/>
            <a:endParaRPr lang="ro-RO" altLang="ro-RO" b="1" i="1" dirty="0">
              <a:solidFill>
                <a:srgbClr val="CC0099"/>
              </a:solidFill>
              <a:latin typeface="Arial" charset="0"/>
            </a:endParaRPr>
          </a:p>
        </p:txBody>
      </p:sp>
      <p:sp>
        <p:nvSpPr>
          <p:cNvPr id="2052" name="Text Box 445"/>
          <p:cNvSpPr txBox="1">
            <a:spLocks noChangeArrowheads="1"/>
          </p:cNvSpPr>
          <p:nvPr/>
        </p:nvSpPr>
        <p:spPr bwMode="auto">
          <a:xfrm>
            <a:off x="3405187" y="5305145"/>
            <a:ext cx="4125516" cy="976855"/>
          </a:xfrm>
          <a:prstGeom prst="rect">
            <a:avLst/>
          </a:prstGeom>
          <a:noFill/>
          <a:ln w="9525">
            <a:noFill/>
            <a:miter lim="800000"/>
            <a:headEnd/>
            <a:tailEnd/>
          </a:ln>
        </p:spPr>
        <p:txBody>
          <a:bodyPr>
            <a:spAutoFit/>
          </a:bodyPr>
          <a:lstStyle/>
          <a:p>
            <a:pPr algn="ctr" eaLnBrk="1" hangingPunct="1">
              <a:spcBef>
                <a:spcPct val="50000"/>
              </a:spcBef>
            </a:pPr>
            <a:r>
              <a:rPr lang="ro-RO" altLang="ro-RO" sz="2800" b="1" dirty="0">
                <a:latin typeface="Arial" charset="0"/>
              </a:rPr>
              <a:t>INFORMARE ŞI PLANIFICARE</a:t>
            </a:r>
            <a:endParaRPr lang="en-US" altLang="ro-RO" sz="2800" b="1" dirty="0">
              <a:latin typeface="Arial" charset="0"/>
            </a:endParaRPr>
          </a:p>
        </p:txBody>
      </p:sp>
      <p:sp>
        <p:nvSpPr>
          <p:cNvPr id="2053" name="Line 446"/>
          <p:cNvSpPr>
            <a:spLocks noChangeShapeType="1"/>
          </p:cNvSpPr>
          <p:nvPr/>
        </p:nvSpPr>
        <p:spPr bwMode="auto">
          <a:xfrm>
            <a:off x="3094138" y="5205997"/>
            <a:ext cx="5033201" cy="0"/>
          </a:xfrm>
          <a:prstGeom prst="line">
            <a:avLst/>
          </a:prstGeom>
          <a:noFill/>
          <a:ln w="28575">
            <a:solidFill>
              <a:srgbClr val="475616"/>
            </a:solidFill>
            <a:round/>
            <a:headEnd/>
            <a:tailEnd/>
          </a:ln>
        </p:spPr>
        <p:txBody>
          <a:bodyPr/>
          <a:lstStyle/>
          <a:p>
            <a:endParaRPr lang="en-US"/>
          </a:p>
        </p:txBody>
      </p:sp>
      <p:pic>
        <p:nvPicPr>
          <p:cNvPr id="2054" name="Picture 3"/>
          <p:cNvPicPr>
            <a:picLocks noChangeAspect="1" noChangeArrowheads="1"/>
          </p:cNvPicPr>
          <p:nvPr/>
        </p:nvPicPr>
        <p:blipFill>
          <a:blip r:embed="rId3" cstate="print"/>
          <a:srcRect/>
          <a:stretch>
            <a:fillRect/>
          </a:stretch>
        </p:blipFill>
        <p:spPr bwMode="auto">
          <a:xfrm>
            <a:off x="2102776" y="0"/>
            <a:ext cx="6206464" cy="1100363"/>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rot="329424">
            <a:off x="7224130" y="4762165"/>
            <a:ext cx="3009984" cy="195042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p:nvPr>
        </p:nvSpPr>
        <p:spPr>
          <a:xfrm>
            <a:off x="536609" y="341324"/>
            <a:ext cx="9429750" cy="1170252"/>
          </a:xfrm>
        </p:spPr>
        <p:txBody>
          <a:bodyPr>
            <a:normAutofit fontScale="90000"/>
          </a:bodyPr>
          <a:lstStyle/>
          <a:p>
            <a:pPr eaLnBrk="1" hangingPunct="1"/>
            <a:r>
              <a:rPr lang="ro-RO" altLang="ro-RO" sz="3200" b="1" dirty="0"/>
              <a:t/>
            </a:r>
            <a:br>
              <a:rPr lang="ro-RO" altLang="ro-RO" sz="3200" b="1" dirty="0"/>
            </a:br>
            <a:r>
              <a:rPr lang="pt-BR" altLang="ro-RO" sz="4000" b="1" dirty="0">
                <a:solidFill>
                  <a:srgbClr val="0070C0"/>
                </a:solidFill>
              </a:rPr>
              <a:t>PERIOADA DE DERULARE </a:t>
            </a:r>
            <a:r>
              <a:rPr lang="ro-RO" altLang="ro-RO" sz="4000" b="1" dirty="0">
                <a:solidFill>
                  <a:srgbClr val="0070C0"/>
                </a:solidFill>
              </a:rPr>
              <a:t/>
            </a:r>
            <a:br>
              <a:rPr lang="ro-RO" altLang="ro-RO" sz="4000" b="1" dirty="0">
                <a:solidFill>
                  <a:srgbClr val="0070C0"/>
                </a:solidFill>
              </a:rPr>
            </a:br>
            <a:r>
              <a:rPr lang="pt-BR" altLang="ro-RO" sz="4000" b="1" dirty="0">
                <a:solidFill>
                  <a:srgbClr val="0070C0"/>
                </a:solidFill>
              </a:rPr>
              <a:t>A CAMPANIEI</a:t>
            </a:r>
            <a:r>
              <a:rPr lang="en-US" altLang="ro-RO" sz="3200" b="1" dirty="0"/>
              <a:t/>
            </a:r>
            <a:br>
              <a:rPr lang="en-US" altLang="ro-RO" sz="3200" b="1" dirty="0"/>
            </a:br>
            <a:endParaRPr lang="en-US" altLang="ro-RO" sz="3200" dirty="0"/>
          </a:p>
        </p:txBody>
      </p:sp>
      <p:sp>
        <p:nvSpPr>
          <p:cNvPr id="20" name="Rectangle 19"/>
          <p:cNvSpPr/>
          <p:nvPr/>
        </p:nvSpPr>
        <p:spPr>
          <a:xfrm>
            <a:off x="3781875" y="2036564"/>
            <a:ext cx="2893742" cy="523220"/>
          </a:xfrm>
          <a:prstGeom prst="rect">
            <a:avLst/>
          </a:prstGeom>
        </p:spPr>
        <p:txBody>
          <a:bodyPr wrap="none">
            <a:spAutoFit/>
          </a:bodyPr>
          <a:lstStyle/>
          <a:p>
            <a:pPr marL="342900" indent="-342900" algn="ctr" eaLnBrk="1" hangingPunct="1">
              <a:spcBef>
                <a:spcPct val="20000"/>
              </a:spcBef>
              <a:defRPr/>
            </a:pPr>
            <a:r>
              <a:rPr lang="en-US" altLang="ro-RO" sz="2800" b="1" kern="0" dirty="0">
                <a:solidFill>
                  <a:srgbClr val="000000"/>
                </a:solidFill>
              </a:rPr>
              <a:t>1 -31 </a:t>
            </a:r>
            <a:r>
              <a:rPr lang="en-US" altLang="ro-RO" sz="2800" b="1" kern="0" dirty="0" err="1">
                <a:solidFill>
                  <a:srgbClr val="000000"/>
                </a:solidFill>
              </a:rPr>
              <a:t>martie</a:t>
            </a:r>
            <a:r>
              <a:rPr lang="en-US" altLang="ro-RO" sz="2800" b="1" kern="0" dirty="0">
                <a:solidFill>
                  <a:srgbClr val="000000"/>
                </a:solidFill>
              </a:rPr>
              <a:t> </a:t>
            </a:r>
            <a:r>
              <a:rPr lang="ro-RO" altLang="ro-RO" sz="2800" b="1" kern="0" dirty="0">
                <a:solidFill>
                  <a:srgbClr val="000000"/>
                </a:solidFill>
              </a:rPr>
              <a:t> </a:t>
            </a:r>
            <a:r>
              <a:rPr lang="en-US" altLang="ro-RO" sz="2800" b="1" kern="0" dirty="0">
                <a:solidFill>
                  <a:srgbClr val="000000"/>
                </a:solidFill>
              </a:rPr>
              <a:t>2021</a:t>
            </a:r>
          </a:p>
        </p:txBody>
      </p:sp>
      <p:pic>
        <p:nvPicPr>
          <p:cNvPr id="6" name="Picture 2"/>
          <p:cNvPicPr>
            <a:picLocks noChangeAspect="1" noChangeArrowheads="1"/>
          </p:cNvPicPr>
          <p:nvPr/>
        </p:nvPicPr>
        <p:blipFill>
          <a:blip r:embed="rId2" cstate="print"/>
          <a:srcRect/>
          <a:stretch>
            <a:fillRect/>
          </a:stretch>
        </p:blipFill>
        <p:spPr bwMode="auto">
          <a:xfrm rot="329424">
            <a:off x="3764646" y="3556931"/>
            <a:ext cx="3009984" cy="195042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783994" y="45510"/>
            <a:ext cx="9429750" cy="1170252"/>
          </a:xfrm>
        </p:spPr>
        <p:txBody>
          <a:bodyPr>
            <a:normAutofit/>
          </a:bodyPr>
          <a:lstStyle/>
          <a:p>
            <a:pPr eaLnBrk="1" hangingPunct="1"/>
            <a:r>
              <a:rPr lang="ro-RO" altLang="ro-RO" sz="3600" b="1" dirty="0">
                <a:solidFill>
                  <a:srgbClr val="0070C0"/>
                </a:solidFill>
                <a:latin typeface="+mn-lt"/>
              </a:rPr>
              <a:t>SLOGANUL CAMPANIEI </a:t>
            </a:r>
            <a:endParaRPr lang="en-US" altLang="ro-RO" sz="3600" dirty="0">
              <a:solidFill>
                <a:srgbClr val="0070C0"/>
              </a:solidFill>
              <a:latin typeface="+mn-lt"/>
            </a:endParaRPr>
          </a:p>
        </p:txBody>
      </p:sp>
      <p:sp>
        <p:nvSpPr>
          <p:cNvPr id="9219" name="Content Placeholder 4"/>
          <p:cNvSpPr>
            <a:spLocks noGrp="1"/>
          </p:cNvSpPr>
          <p:nvPr>
            <p:ph idx="1"/>
          </p:nvPr>
        </p:nvSpPr>
        <p:spPr>
          <a:xfrm>
            <a:off x="349250" y="1404303"/>
            <a:ext cx="9735344" cy="2937007"/>
          </a:xfrm>
        </p:spPr>
        <p:txBody>
          <a:bodyPr>
            <a:normAutofit/>
          </a:bodyPr>
          <a:lstStyle/>
          <a:p>
            <a:pPr defTabSz="449263">
              <a:spcBef>
                <a:spcPct val="0"/>
              </a:spcBef>
              <a:buFontTx/>
              <a:buNone/>
            </a:pPr>
            <a:endParaRPr lang="en-US" altLang="ro-RO" sz="4000" b="1" dirty="0">
              <a:solidFill>
                <a:schemeClr val="tx2"/>
              </a:solidFill>
              <a:latin typeface="Comic Sans MS" pitchFamily="66" charset="0"/>
            </a:endParaRPr>
          </a:p>
          <a:p>
            <a:pPr algn="ctr">
              <a:buNone/>
            </a:pPr>
            <a:r>
              <a:rPr lang="ro-RO" sz="4000" b="1" noProof="1">
                <a:solidFill>
                  <a:srgbClr val="0070C0"/>
                </a:solidFill>
              </a:rPr>
              <a:t>Fii  mândru de </a:t>
            </a:r>
            <a:r>
              <a:rPr lang="en-US" sz="4000" b="1" noProof="1">
                <a:solidFill>
                  <a:srgbClr val="0070C0"/>
                </a:solidFill>
              </a:rPr>
              <a:t>z</a:t>
            </a:r>
            <a:r>
              <a:rPr lang="ro-RO" sz="4000" b="1" noProof="1">
                <a:solidFill>
                  <a:srgbClr val="0070C0"/>
                </a:solidFill>
              </a:rPr>
              <a:t>â</a:t>
            </a:r>
            <a:r>
              <a:rPr lang="en-US" sz="4000" b="1" noProof="1">
                <a:solidFill>
                  <a:srgbClr val="0070C0"/>
                </a:solidFill>
              </a:rPr>
              <a:t>mbetul</a:t>
            </a:r>
            <a:r>
              <a:rPr lang="ro-RO" sz="4000" b="1" noProof="1">
                <a:solidFill>
                  <a:srgbClr val="0070C0"/>
                </a:solidFill>
              </a:rPr>
              <a:t> tău!</a:t>
            </a:r>
          </a:p>
          <a:p>
            <a:pPr algn="ctr">
              <a:buNone/>
            </a:pPr>
            <a:r>
              <a:rPr lang="en-US" sz="4000" b="1" noProof="1">
                <a:solidFill>
                  <a:srgbClr val="0070C0"/>
                </a:solidFill>
              </a:rPr>
              <a:t> </a:t>
            </a:r>
            <a:r>
              <a:rPr lang="ro-RO" sz="4000" b="1" noProof="1">
                <a:solidFill>
                  <a:srgbClr val="0070C0"/>
                </a:solidFill>
              </a:rPr>
              <a:t>Ai grijă de sănătatea ta orală!</a:t>
            </a:r>
          </a:p>
          <a:p>
            <a:pPr marL="0" indent="0" algn="ctr">
              <a:buNone/>
            </a:pPr>
            <a:endParaRPr lang="en-US" sz="4000" b="1" dirty="0">
              <a:solidFill>
                <a:srgbClr val="0070C0"/>
              </a:solidFill>
            </a:endParaRPr>
          </a:p>
        </p:txBody>
      </p:sp>
      <p:pic>
        <p:nvPicPr>
          <p:cNvPr id="4" name="Picture 2"/>
          <p:cNvPicPr>
            <a:picLocks noChangeAspect="1" noChangeArrowheads="1"/>
          </p:cNvPicPr>
          <p:nvPr/>
        </p:nvPicPr>
        <p:blipFill>
          <a:blip r:embed="rId2" cstate="print"/>
          <a:srcRect/>
          <a:stretch>
            <a:fillRect/>
          </a:stretch>
        </p:blipFill>
        <p:spPr bwMode="auto">
          <a:xfrm rot="329424">
            <a:off x="4026585" y="4415117"/>
            <a:ext cx="3009984" cy="195042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536609" y="-27631"/>
            <a:ext cx="9429750" cy="1170253"/>
          </a:xfrm>
        </p:spPr>
        <p:txBody>
          <a:bodyPr/>
          <a:lstStyle/>
          <a:p>
            <a:r>
              <a:rPr lang="en-US" altLang="ro-RO" sz="3200" b="1" dirty="0">
                <a:solidFill>
                  <a:srgbClr val="0070C0"/>
                </a:solidFill>
              </a:rPr>
              <a:t>MESAJELE CAMPANIEI</a:t>
            </a:r>
            <a:br>
              <a:rPr lang="en-US" altLang="ro-RO" sz="3200" b="1" dirty="0">
                <a:solidFill>
                  <a:srgbClr val="0070C0"/>
                </a:solidFill>
              </a:rPr>
            </a:br>
            <a:r>
              <a:rPr lang="en-US" altLang="ro-RO" sz="2800" b="1" dirty="0">
                <a:solidFill>
                  <a:srgbClr val="0070C0"/>
                </a:solidFill>
              </a:rPr>
              <a:t> (</a:t>
            </a:r>
            <a:r>
              <a:rPr lang="en-US" altLang="ro-RO" sz="2800" b="1" dirty="0" err="1">
                <a:solidFill>
                  <a:srgbClr val="0070C0"/>
                </a:solidFill>
              </a:rPr>
              <a:t>destinate</a:t>
            </a:r>
            <a:r>
              <a:rPr lang="en-US" altLang="ro-RO" sz="2800" b="1" dirty="0">
                <a:solidFill>
                  <a:srgbClr val="0070C0"/>
                </a:solidFill>
              </a:rPr>
              <a:t> </a:t>
            </a:r>
            <a:r>
              <a:rPr lang="en-US" altLang="ro-RO" sz="2800" b="1" dirty="0" err="1">
                <a:solidFill>
                  <a:srgbClr val="0070C0"/>
                </a:solidFill>
              </a:rPr>
              <a:t>copiilor</a:t>
            </a:r>
            <a:r>
              <a:rPr lang="en-US" altLang="ro-RO" sz="2800" b="1" dirty="0">
                <a:solidFill>
                  <a:srgbClr val="0070C0"/>
                </a:solidFill>
              </a:rPr>
              <a:t>)</a:t>
            </a:r>
            <a:endParaRPr lang="en-US" altLang="ro-RO" sz="2800" dirty="0">
              <a:solidFill>
                <a:srgbClr val="0070C0"/>
              </a:solidFill>
            </a:endParaRPr>
          </a:p>
        </p:txBody>
      </p:sp>
      <p:sp>
        <p:nvSpPr>
          <p:cNvPr id="10243" name="Content Placeholder 4"/>
          <p:cNvSpPr>
            <a:spLocks noGrp="1"/>
          </p:cNvSpPr>
          <p:nvPr>
            <p:ph idx="1"/>
          </p:nvPr>
        </p:nvSpPr>
        <p:spPr>
          <a:xfrm>
            <a:off x="261938" y="1326286"/>
            <a:ext cx="9984549" cy="4633873"/>
          </a:xfrm>
        </p:spPr>
        <p:txBody>
          <a:bodyPr>
            <a:normAutofit lnSpcReduction="10000"/>
          </a:bodyPr>
          <a:lstStyle/>
          <a:p>
            <a:pPr defTabSz="449263">
              <a:spcBef>
                <a:spcPct val="0"/>
              </a:spcBef>
              <a:buNone/>
            </a:pPr>
            <a:r>
              <a:rPr lang="vi-VN" altLang="ro-RO" sz="2000" b="1" dirty="0">
                <a:latin typeface="Calibri" pitchFamily="34" charset="0"/>
              </a:rPr>
              <a:t>•</a:t>
            </a:r>
            <a:r>
              <a:rPr lang="en-US" altLang="ro-RO" sz="2000" b="1" dirty="0">
                <a:latin typeface="Calibri" pitchFamily="34" charset="0"/>
              </a:rPr>
              <a:t>    </a:t>
            </a:r>
            <a:r>
              <a:rPr lang="ro-RO" sz="2400" b="1" noProof="1"/>
              <a:t>Fii  mândru de zâmbetul tău!</a:t>
            </a:r>
            <a:endParaRPr lang="en-US" sz="2400" b="1" noProof="1"/>
          </a:p>
          <a:p>
            <a:pPr defTabSz="449263">
              <a:spcBef>
                <a:spcPct val="0"/>
              </a:spcBef>
              <a:buNone/>
            </a:pPr>
            <a:endParaRPr lang="en-US" sz="2400" b="1" noProof="1"/>
          </a:p>
          <a:p>
            <a:pPr defTabSz="449263">
              <a:spcBef>
                <a:spcPct val="0"/>
              </a:spcBef>
              <a:buNone/>
            </a:pPr>
            <a:r>
              <a:rPr lang="ro-RO" altLang="ro-RO" sz="2400" b="1" dirty="0"/>
              <a:t>•</a:t>
            </a:r>
            <a:r>
              <a:rPr lang="en-US" altLang="ro-RO" sz="2400" b="1" dirty="0"/>
              <a:t> </a:t>
            </a:r>
            <a:r>
              <a:rPr lang="ro-RO" altLang="ro-RO" sz="2400" b="1" dirty="0"/>
              <a:t> </a:t>
            </a:r>
            <a:r>
              <a:rPr lang="en-US" altLang="ro-RO" sz="2400" b="1" dirty="0"/>
              <a:t> </a:t>
            </a:r>
            <a:r>
              <a:rPr lang="en-US" altLang="ro-RO" sz="2400" b="1" dirty="0" err="1"/>
              <a:t>Gura</a:t>
            </a:r>
            <a:r>
              <a:rPr lang="en-US" altLang="ro-RO" sz="2400" b="1" dirty="0"/>
              <a:t> </a:t>
            </a:r>
            <a:r>
              <a:rPr lang="ro-RO" altLang="ro-RO" sz="2400" b="1" dirty="0" err="1"/>
              <a:t>ș</a:t>
            </a:r>
            <a:r>
              <a:rPr lang="en-US" altLang="ro-RO" sz="2400" b="1" dirty="0" err="1"/>
              <a:t>i</a:t>
            </a:r>
            <a:r>
              <a:rPr lang="en-US" altLang="ro-RO" sz="2400" b="1" dirty="0"/>
              <a:t> </a:t>
            </a:r>
            <a:r>
              <a:rPr lang="en-US" altLang="ro-RO" sz="2400" b="1" dirty="0" err="1"/>
              <a:t>corpul</a:t>
            </a:r>
            <a:r>
              <a:rPr lang="en-US" altLang="ro-RO" sz="2400" b="1" dirty="0"/>
              <a:t> </a:t>
            </a:r>
            <a:r>
              <a:rPr lang="en-US" altLang="ro-RO" sz="2400" b="1" dirty="0" err="1"/>
              <a:t>nostru</a:t>
            </a:r>
            <a:r>
              <a:rPr lang="en-US" altLang="ro-RO" sz="2400" b="1" dirty="0"/>
              <a:t> </a:t>
            </a:r>
            <a:r>
              <a:rPr lang="en-US" altLang="ro-RO" sz="2400" b="1" dirty="0" err="1"/>
              <a:t>sunt</a:t>
            </a:r>
            <a:r>
              <a:rPr lang="en-US" altLang="ro-RO" sz="2400" b="1" dirty="0"/>
              <a:t> </a:t>
            </a:r>
            <a:r>
              <a:rPr lang="en-US" altLang="ro-RO" sz="2400" b="1" dirty="0" err="1"/>
              <a:t>mai</a:t>
            </a:r>
            <a:r>
              <a:rPr lang="en-US" altLang="ro-RO" sz="2400" b="1" dirty="0"/>
              <a:t> </a:t>
            </a:r>
            <a:r>
              <a:rPr lang="en-US" altLang="ro-RO" sz="2400" b="1" dirty="0" err="1"/>
              <a:t>puternice</a:t>
            </a:r>
            <a:r>
              <a:rPr lang="en-US" altLang="ro-RO" sz="2400" b="1" dirty="0"/>
              <a:t> </a:t>
            </a:r>
            <a:r>
              <a:rPr lang="en-US" altLang="ro-RO" sz="2400" b="1" dirty="0" err="1"/>
              <a:t>dac</a:t>
            </a:r>
            <a:r>
              <a:rPr lang="ro-RO" altLang="ro-RO" sz="2400" b="1" dirty="0"/>
              <a:t>ă</a:t>
            </a:r>
            <a:r>
              <a:rPr lang="en-US" altLang="ro-RO" sz="2400" b="1" dirty="0"/>
              <a:t> </a:t>
            </a:r>
            <a:r>
              <a:rPr lang="en-US" altLang="ro-RO" sz="2400" b="1" dirty="0" err="1"/>
              <a:t>alegem</a:t>
            </a:r>
            <a:r>
              <a:rPr lang="en-US" altLang="ro-RO" sz="2400" b="1" dirty="0"/>
              <a:t> m</a:t>
            </a:r>
            <a:r>
              <a:rPr lang="ro-RO" altLang="ro-RO" sz="2400" b="1" dirty="0"/>
              <a:t>â</a:t>
            </a:r>
            <a:r>
              <a:rPr lang="en-US" altLang="ro-RO" sz="2400" b="1" dirty="0" err="1"/>
              <a:t>nc</a:t>
            </a:r>
            <a:r>
              <a:rPr lang="ro-RO" altLang="ro-RO" sz="2400" b="1" dirty="0"/>
              <a:t>ă</a:t>
            </a:r>
            <a:r>
              <a:rPr lang="en-US" altLang="ro-RO" sz="2400" b="1" dirty="0" err="1"/>
              <a:t>ruri</a:t>
            </a:r>
            <a:r>
              <a:rPr lang="en-US" altLang="ro-RO" sz="2400" b="1" dirty="0"/>
              <a:t> </a:t>
            </a:r>
            <a:r>
              <a:rPr lang="ro-RO" altLang="ro-RO" sz="2400" b="1" dirty="0" err="1"/>
              <a:t>ș</a:t>
            </a:r>
            <a:r>
              <a:rPr lang="en-US" altLang="ro-RO" sz="2400" b="1" dirty="0" err="1"/>
              <a:t>i</a:t>
            </a:r>
            <a:r>
              <a:rPr lang="en-US" altLang="ro-RO" sz="2400" b="1" dirty="0"/>
              <a:t> b</a:t>
            </a:r>
            <a:r>
              <a:rPr lang="ro-RO" altLang="ro-RO" sz="2400" b="1" dirty="0"/>
              <a:t>ă</a:t>
            </a:r>
            <a:r>
              <a:rPr lang="en-US" altLang="ro-RO" sz="2400" b="1" dirty="0" err="1"/>
              <a:t>uturi</a:t>
            </a:r>
            <a:r>
              <a:rPr lang="en-US" altLang="ro-RO" sz="2400" b="1" dirty="0"/>
              <a:t> s</a:t>
            </a:r>
            <a:r>
              <a:rPr lang="ro-RO" altLang="ro-RO" sz="2400" b="1" dirty="0"/>
              <a:t>ă</a:t>
            </a:r>
            <a:r>
              <a:rPr lang="en-US" altLang="ro-RO" sz="2400" b="1" dirty="0"/>
              <a:t>n</a:t>
            </a:r>
            <a:r>
              <a:rPr lang="ro-RO" altLang="ro-RO" sz="2400" b="1" dirty="0"/>
              <a:t>ă</a:t>
            </a:r>
            <a:r>
              <a:rPr lang="en-US" altLang="ro-RO" sz="2400" b="1" dirty="0" err="1"/>
              <a:t>toase</a:t>
            </a:r>
            <a:r>
              <a:rPr lang="en-US" altLang="ro-RO" sz="2400" b="1" dirty="0"/>
              <a:t>!</a:t>
            </a:r>
          </a:p>
          <a:p>
            <a:pPr defTabSz="449263">
              <a:spcBef>
                <a:spcPct val="0"/>
              </a:spcBef>
              <a:buNone/>
            </a:pPr>
            <a:endParaRPr lang="en-US" altLang="ro-RO" sz="2400" b="1" dirty="0"/>
          </a:p>
          <a:p>
            <a:pPr defTabSz="449263">
              <a:spcBef>
                <a:spcPct val="0"/>
              </a:spcBef>
              <a:buNone/>
            </a:pPr>
            <a:r>
              <a:rPr lang="ro-RO" altLang="ro-RO" sz="2400" b="1" dirty="0"/>
              <a:t>•</a:t>
            </a:r>
            <a:r>
              <a:rPr lang="en-US" altLang="ro-RO" sz="2400" b="1" dirty="0"/>
              <a:t>   B</a:t>
            </a:r>
            <a:r>
              <a:rPr lang="ro-RO" altLang="ro-RO" sz="2400" b="1" dirty="0"/>
              <a:t>ă</a:t>
            </a:r>
            <a:r>
              <a:rPr lang="en-US" altLang="ro-RO" sz="2400" b="1" dirty="0" err="1"/>
              <a:t>uturile</a:t>
            </a:r>
            <a:r>
              <a:rPr lang="en-US" altLang="ro-RO" sz="2400" b="1" dirty="0"/>
              <a:t> cu </a:t>
            </a:r>
            <a:r>
              <a:rPr lang="en-US" altLang="ro-RO" sz="2400" b="1" dirty="0" err="1"/>
              <a:t>zah</a:t>
            </a:r>
            <a:r>
              <a:rPr lang="ro-RO" altLang="ro-RO" sz="2400" b="1" dirty="0"/>
              <a:t>ă</a:t>
            </a:r>
            <a:r>
              <a:rPr lang="en-US" altLang="ro-RO" sz="2400" b="1" dirty="0"/>
              <a:t>r </a:t>
            </a:r>
            <a:r>
              <a:rPr lang="ro-RO" altLang="ro-RO" sz="2400" b="1" dirty="0" err="1"/>
              <a:t>ș</a:t>
            </a:r>
            <a:r>
              <a:rPr lang="en-US" altLang="ro-RO" sz="2400" b="1" dirty="0" err="1"/>
              <a:t>i</a:t>
            </a:r>
            <a:r>
              <a:rPr lang="en-US" altLang="ro-RO" sz="2400" b="1" dirty="0"/>
              <a:t> snacks-</a:t>
            </a:r>
            <a:r>
              <a:rPr lang="en-US" altLang="ro-RO" sz="2400" b="1" dirty="0" err="1"/>
              <a:t>urile</a:t>
            </a:r>
            <a:r>
              <a:rPr lang="en-US" altLang="ro-RO" sz="2400" b="1" dirty="0"/>
              <a:t> </a:t>
            </a:r>
            <a:r>
              <a:rPr lang="en-US" altLang="ro-RO" sz="2400" b="1" dirty="0" err="1"/>
              <a:t>nes</a:t>
            </a:r>
            <a:r>
              <a:rPr lang="ro-RO" altLang="ro-RO" sz="2400" b="1" dirty="0"/>
              <a:t>ă</a:t>
            </a:r>
            <a:r>
              <a:rPr lang="en-US" altLang="ro-RO" sz="2400" b="1" dirty="0"/>
              <a:t>n</a:t>
            </a:r>
            <a:r>
              <a:rPr lang="ro-RO" altLang="ro-RO" sz="2400" b="1" dirty="0"/>
              <a:t>ă</a:t>
            </a:r>
            <a:r>
              <a:rPr lang="en-US" altLang="ro-RO" sz="2400" b="1" dirty="0" err="1"/>
              <a:t>toase</a:t>
            </a:r>
            <a:r>
              <a:rPr lang="en-US" altLang="ro-RO" sz="2400" b="1" dirty="0"/>
              <a:t> </a:t>
            </a:r>
            <a:r>
              <a:rPr lang="ro-RO" altLang="ro-RO" sz="2400" b="1" dirty="0"/>
              <a:t>îț</a:t>
            </a:r>
            <a:r>
              <a:rPr lang="en-US" altLang="ro-RO" sz="2400" b="1" dirty="0" err="1"/>
              <a:t>i</a:t>
            </a:r>
            <a:r>
              <a:rPr lang="en-US" altLang="ro-RO" sz="2400" b="1" dirty="0"/>
              <a:t> pot </a:t>
            </a:r>
            <a:r>
              <a:rPr lang="en-US" altLang="ro-RO" sz="2400" b="1" dirty="0" err="1"/>
              <a:t>caria</a:t>
            </a:r>
            <a:r>
              <a:rPr lang="en-US" altLang="ro-RO" sz="2400" b="1" dirty="0"/>
              <a:t> din</a:t>
            </a:r>
            <a:r>
              <a:rPr lang="ro-RO" altLang="ro-RO" sz="2400" b="1" dirty="0"/>
              <a:t>ț</a:t>
            </a:r>
            <a:r>
              <a:rPr lang="en-US" altLang="ro-RO" sz="2400" b="1" dirty="0"/>
              <a:t>ii </a:t>
            </a:r>
            <a:r>
              <a:rPr lang="en-US" altLang="ro-RO" sz="2400" b="1" dirty="0" err="1"/>
              <a:t>dac</a:t>
            </a:r>
            <a:r>
              <a:rPr lang="ro-RO" altLang="ro-RO" sz="2400" b="1" dirty="0"/>
              <a:t>ă</a:t>
            </a:r>
            <a:r>
              <a:rPr lang="en-US" altLang="ro-RO" sz="2400" b="1" dirty="0"/>
              <a:t> le </a:t>
            </a:r>
            <a:r>
              <a:rPr lang="en-US" altLang="ro-RO" sz="2400" b="1" dirty="0" err="1"/>
              <a:t>consumi</a:t>
            </a:r>
            <a:r>
              <a:rPr lang="en-US" altLang="ro-RO" sz="2400" b="1" dirty="0"/>
              <a:t> </a:t>
            </a:r>
            <a:r>
              <a:rPr lang="en-US" altLang="ro-RO" sz="2400" b="1" dirty="0" err="1"/>
              <a:t>prea</a:t>
            </a:r>
            <a:r>
              <a:rPr lang="en-US" altLang="ro-RO" sz="2400" b="1" dirty="0"/>
              <a:t> des!</a:t>
            </a:r>
          </a:p>
          <a:p>
            <a:pPr defTabSz="449263">
              <a:spcBef>
                <a:spcPct val="0"/>
              </a:spcBef>
              <a:buNone/>
            </a:pPr>
            <a:endParaRPr lang="en-US" altLang="ro-RO" sz="2400" b="1" dirty="0"/>
          </a:p>
          <a:p>
            <a:pPr defTabSz="449263">
              <a:spcBef>
                <a:spcPct val="0"/>
              </a:spcBef>
              <a:buNone/>
            </a:pPr>
            <a:r>
              <a:rPr lang="ro-RO" altLang="ro-RO" sz="2400" b="1" dirty="0"/>
              <a:t>• </a:t>
            </a:r>
            <a:r>
              <a:rPr lang="en-US" altLang="ro-RO" sz="2400" b="1" dirty="0"/>
              <a:t>  </a:t>
            </a:r>
            <a:r>
              <a:rPr lang="vi-VN" sz="2400" b="1" dirty="0">
                <a:latin typeface="Calibri" panose="020F0502020204030204" pitchFamily="34" charset="0"/>
                <a:cs typeface="Calibri" panose="020F0502020204030204" pitchFamily="34" charset="0"/>
              </a:rPr>
              <a:t>Spală-te pe dinți după fiecare masă</a:t>
            </a:r>
            <a:r>
              <a:rPr lang="ro-RO" sz="2400" b="1" dirty="0">
                <a:latin typeface="Calibri" panose="020F0502020204030204" pitchFamily="34" charset="0"/>
                <a:cs typeface="Calibri" panose="020F0502020204030204" pitchFamily="34" charset="0"/>
              </a:rPr>
              <a:t> !</a:t>
            </a:r>
            <a:endParaRPr lang="en-US" altLang="ro-RO" sz="2400" b="1" dirty="0"/>
          </a:p>
          <a:p>
            <a:pPr>
              <a:lnSpc>
                <a:spcPct val="140000"/>
              </a:lnSpc>
              <a:spcBef>
                <a:spcPct val="50000"/>
              </a:spcBef>
              <a:buNone/>
            </a:pPr>
            <a:r>
              <a:rPr lang="ro-RO" altLang="ro-RO" sz="2400" b="1" dirty="0"/>
              <a:t>• </a:t>
            </a:r>
            <a:r>
              <a:rPr lang="en-US" altLang="ro-RO" sz="2400" b="1" dirty="0"/>
              <a:t>  </a:t>
            </a:r>
            <a:r>
              <a:rPr lang="en-US" altLang="ro-RO" sz="2400" b="1" dirty="0" err="1"/>
              <a:t>Dentistul</a:t>
            </a:r>
            <a:r>
              <a:rPr lang="en-US" altLang="ro-RO" sz="2400" b="1" dirty="0"/>
              <a:t> </a:t>
            </a:r>
            <a:r>
              <a:rPr lang="en-US" altLang="ro-RO" sz="2400" b="1" dirty="0" err="1"/>
              <a:t>te</a:t>
            </a:r>
            <a:r>
              <a:rPr lang="en-US" altLang="ro-RO" sz="2400" b="1" dirty="0"/>
              <a:t> </a:t>
            </a:r>
            <a:r>
              <a:rPr lang="en-US" altLang="ro-RO" sz="2400" b="1" dirty="0" err="1"/>
              <a:t>ajut</a:t>
            </a:r>
            <a:r>
              <a:rPr lang="ro-RO" altLang="ro-RO" sz="2400" b="1" dirty="0"/>
              <a:t>ă</a:t>
            </a:r>
            <a:r>
              <a:rPr lang="en-US" altLang="ro-RO" sz="2400" b="1" dirty="0"/>
              <a:t> s</a:t>
            </a:r>
            <a:r>
              <a:rPr lang="ro-RO" altLang="ro-RO" sz="2400" b="1" dirty="0"/>
              <a:t>ă</a:t>
            </a:r>
            <a:r>
              <a:rPr lang="en-US" altLang="ro-RO" sz="2400" b="1" dirty="0"/>
              <a:t> men</a:t>
            </a:r>
            <a:r>
              <a:rPr lang="ro-RO" altLang="ro-RO" sz="2400" b="1" dirty="0"/>
              <a:t>ț</a:t>
            </a:r>
            <a:r>
              <a:rPr lang="en-US" altLang="ro-RO" sz="2400" b="1" dirty="0"/>
              <a:t>ii din</a:t>
            </a:r>
            <a:r>
              <a:rPr lang="ro-RO" altLang="ro-RO" sz="2400" b="1" dirty="0"/>
              <a:t>ț</a:t>
            </a:r>
            <a:r>
              <a:rPr lang="en-US" altLang="ro-RO" sz="2400" b="1" dirty="0"/>
              <a:t>ii s</a:t>
            </a:r>
            <a:r>
              <a:rPr lang="ro-RO" altLang="ro-RO" sz="2400" b="1" dirty="0"/>
              <a:t>ă</a:t>
            </a:r>
            <a:r>
              <a:rPr lang="en-US" altLang="ro-RO" sz="2400" b="1" dirty="0"/>
              <a:t>n</a:t>
            </a:r>
            <a:r>
              <a:rPr lang="ro-RO" altLang="ro-RO" sz="2400" b="1" dirty="0"/>
              <a:t>ă</a:t>
            </a:r>
            <a:r>
              <a:rPr lang="en-US" altLang="ro-RO" sz="2400" b="1" dirty="0"/>
              <a:t>to</a:t>
            </a:r>
            <a:r>
              <a:rPr lang="ro-RO" altLang="ro-RO" sz="2400" b="1" dirty="0"/>
              <a:t>ș</a:t>
            </a:r>
            <a:r>
              <a:rPr lang="en-US" altLang="ro-RO" sz="2400" b="1" dirty="0" err="1"/>
              <a:t>i</a:t>
            </a:r>
            <a:r>
              <a:rPr lang="en-US" altLang="ro-RO" sz="2400" b="1" dirty="0"/>
              <a:t> </a:t>
            </a:r>
            <a:r>
              <a:rPr lang="ro-RO" altLang="ro-RO" sz="2400" b="1" dirty="0" err="1"/>
              <a:t>ș</a:t>
            </a:r>
            <a:r>
              <a:rPr lang="en-US" altLang="ro-RO" sz="2400" b="1" dirty="0" err="1"/>
              <a:t>i</a:t>
            </a:r>
            <a:r>
              <a:rPr lang="en-US" altLang="ro-RO" sz="2400" b="1" dirty="0"/>
              <a:t> </a:t>
            </a:r>
            <a:r>
              <a:rPr lang="en-US" altLang="ro-RO" sz="2400" b="1" dirty="0" err="1"/>
              <a:t>cura</a:t>
            </a:r>
            <a:r>
              <a:rPr lang="ro-RO" altLang="ro-RO" sz="2400" b="1" dirty="0"/>
              <a:t>ț</a:t>
            </a:r>
            <a:r>
              <a:rPr lang="en-US" altLang="ro-RO" sz="2400" b="1" dirty="0" err="1"/>
              <a:t>i</a:t>
            </a:r>
            <a:r>
              <a:rPr lang="en-US" altLang="ro-RO" sz="2400" b="1" dirty="0"/>
              <a:t>!</a:t>
            </a:r>
          </a:p>
          <a:p>
            <a:pPr>
              <a:lnSpc>
                <a:spcPct val="140000"/>
              </a:lnSpc>
              <a:spcBef>
                <a:spcPct val="50000"/>
              </a:spcBef>
              <a:buNone/>
            </a:pPr>
            <a:r>
              <a:rPr lang="ro-RO" altLang="ro-RO" sz="2400" b="1" dirty="0"/>
              <a:t>•</a:t>
            </a:r>
            <a:r>
              <a:rPr lang="en-US" altLang="ro-RO" sz="2400" b="1" dirty="0"/>
              <a:t>   </a:t>
            </a:r>
            <a:r>
              <a:rPr lang="ro-RO" altLang="ro-RO" sz="2400" b="1" dirty="0"/>
              <a:t>Cu obiceiuri sănătoase îți păstrezi dinţii sănătoşi</a:t>
            </a:r>
            <a:r>
              <a:rPr lang="en-US" altLang="ro-RO" sz="2400" b="1" dirty="0"/>
              <a:t>!</a:t>
            </a:r>
            <a:endParaRPr lang="ro-RO" altLang="ro-RO" sz="2400" b="1" dirty="0"/>
          </a:p>
          <a:p>
            <a:pPr eaLnBrk="1" hangingPunct="1">
              <a:lnSpc>
                <a:spcPct val="140000"/>
              </a:lnSpc>
              <a:spcBef>
                <a:spcPct val="50000"/>
              </a:spcBef>
              <a:buNone/>
            </a:pPr>
            <a:endParaRPr lang="en-US" altLang="ro-RO" sz="2000" b="1" dirty="0">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536609" y="-27631"/>
            <a:ext cx="9429750" cy="1170253"/>
          </a:xfrm>
        </p:spPr>
        <p:txBody>
          <a:bodyPr/>
          <a:lstStyle/>
          <a:p>
            <a:pPr eaLnBrk="1" hangingPunct="1"/>
            <a:r>
              <a:rPr lang="en-US" altLang="ro-RO" sz="3200" b="1" dirty="0">
                <a:solidFill>
                  <a:srgbClr val="0070C0"/>
                </a:solidFill>
              </a:rPr>
              <a:t>MESAJELE CAMPANIEI</a:t>
            </a:r>
            <a:br>
              <a:rPr lang="en-US" altLang="ro-RO" sz="3200" b="1" dirty="0">
                <a:solidFill>
                  <a:srgbClr val="0070C0"/>
                </a:solidFill>
              </a:rPr>
            </a:br>
            <a:r>
              <a:rPr lang="en-US" altLang="ro-RO" sz="2800" b="1" dirty="0">
                <a:solidFill>
                  <a:srgbClr val="0070C0"/>
                </a:solidFill>
              </a:rPr>
              <a:t>(</a:t>
            </a:r>
            <a:r>
              <a:rPr lang="en-US" altLang="ro-RO" sz="2800" b="1" dirty="0" err="1">
                <a:solidFill>
                  <a:srgbClr val="0070C0"/>
                </a:solidFill>
              </a:rPr>
              <a:t>destinate</a:t>
            </a:r>
            <a:r>
              <a:rPr lang="en-US" altLang="ro-RO" sz="2800" b="1" dirty="0">
                <a:solidFill>
                  <a:srgbClr val="0070C0"/>
                </a:solidFill>
              </a:rPr>
              <a:t> </a:t>
            </a:r>
            <a:r>
              <a:rPr lang="en-US" altLang="ro-RO" sz="2800" b="1" dirty="0" err="1">
                <a:solidFill>
                  <a:srgbClr val="0070C0"/>
                </a:solidFill>
              </a:rPr>
              <a:t>adultilor</a:t>
            </a:r>
            <a:r>
              <a:rPr lang="en-US" altLang="ro-RO" sz="2800" b="1" dirty="0">
                <a:solidFill>
                  <a:srgbClr val="0070C0"/>
                </a:solidFill>
              </a:rPr>
              <a:t>)</a:t>
            </a:r>
            <a:endParaRPr lang="en-US" altLang="ro-RO" sz="2800" dirty="0">
              <a:solidFill>
                <a:srgbClr val="0070C0"/>
              </a:solidFill>
            </a:endParaRPr>
          </a:p>
        </p:txBody>
      </p:sp>
      <p:sp>
        <p:nvSpPr>
          <p:cNvPr id="10243" name="Content Placeholder 4"/>
          <p:cNvSpPr>
            <a:spLocks noGrp="1"/>
          </p:cNvSpPr>
          <p:nvPr>
            <p:ph idx="1"/>
          </p:nvPr>
        </p:nvSpPr>
        <p:spPr>
          <a:xfrm>
            <a:off x="261938" y="1092236"/>
            <a:ext cx="9984549" cy="5227126"/>
          </a:xfrm>
        </p:spPr>
        <p:txBody>
          <a:bodyPr>
            <a:normAutofit fontScale="92500"/>
          </a:bodyPr>
          <a:lstStyle/>
          <a:p>
            <a:pPr defTabSz="449263">
              <a:spcBef>
                <a:spcPct val="0"/>
              </a:spcBef>
              <a:buFont typeface="Wingdings" panose="05000000000000000000" pitchFamily="2" charset="2"/>
              <a:buChar char="Ø"/>
            </a:pPr>
            <a:r>
              <a:rPr lang="en-US" altLang="ro-RO" sz="2000" b="1" dirty="0"/>
              <a:t> </a:t>
            </a:r>
            <a:r>
              <a:rPr lang="en-US" altLang="ro-RO" sz="2600" b="1" dirty="0">
                <a:latin typeface="+mj-lt"/>
              </a:rPr>
              <a:t>O s</a:t>
            </a:r>
            <a:r>
              <a:rPr lang="ro-RO" altLang="ro-RO" sz="2600" b="1" dirty="0">
                <a:latin typeface="+mj-lt"/>
              </a:rPr>
              <a:t>ă</a:t>
            </a:r>
            <a:r>
              <a:rPr lang="en-US" altLang="ro-RO" sz="2600" b="1" dirty="0">
                <a:latin typeface="+mj-lt"/>
              </a:rPr>
              <a:t>n</a:t>
            </a:r>
            <a:r>
              <a:rPr lang="ro-RO" altLang="ro-RO" sz="2600" b="1" dirty="0">
                <a:latin typeface="+mj-lt"/>
              </a:rPr>
              <a:t>ă</a:t>
            </a:r>
            <a:r>
              <a:rPr lang="en-US" altLang="ro-RO" sz="2600" b="1" dirty="0" err="1">
                <a:latin typeface="+mj-lt"/>
              </a:rPr>
              <a:t>tate</a:t>
            </a:r>
            <a:r>
              <a:rPr lang="en-US" altLang="ro-RO" sz="2600" b="1" dirty="0">
                <a:latin typeface="+mj-lt"/>
              </a:rPr>
              <a:t> oral</a:t>
            </a:r>
            <a:r>
              <a:rPr lang="ro-RO" altLang="ro-RO" sz="2600" b="1" dirty="0">
                <a:latin typeface="+mj-lt"/>
              </a:rPr>
              <a:t>ă</a:t>
            </a:r>
            <a:r>
              <a:rPr lang="en-US" altLang="ro-RO" sz="2600" b="1" dirty="0">
                <a:latin typeface="+mj-lt"/>
              </a:rPr>
              <a:t> bun</a:t>
            </a:r>
            <a:r>
              <a:rPr lang="ro-RO" altLang="ro-RO" sz="2600" b="1" dirty="0">
                <a:latin typeface="+mj-lt"/>
              </a:rPr>
              <a:t>ă</a:t>
            </a:r>
            <a:r>
              <a:rPr lang="en-US" altLang="ro-RO" sz="2600" b="1" dirty="0">
                <a:latin typeface="+mj-lt"/>
              </a:rPr>
              <a:t> </a:t>
            </a:r>
            <a:r>
              <a:rPr lang="en-US" altLang="ro-RO" sz="2600" b="1" dirty="0" err="1">
                <a:latin typeface="+mj-lt"/>
              </a:rPr>
              <a:t>te</a:t>
            </a:r>
            <a:r>
              <a:rPr lang="en-US" altLang="ro-RO" sz="2600" b="1" dirty="0">
                <a:latin typeface="+mj-lt"/>
              </a:rPr>
              <a:t> </a:t>
            </a:r>
            <a:r>
              <a:rPr lang="en-US" altLang="ro-RO" sz="2600" b="1" dirty="0" err="1">
                <a:latin typeface="+mj-lt"/>
              </a:rPr>
              <a:t>ajut</a:t>
            </a:r>
            <a:r>
              <a:rPr lang="ro-RO" altLang="ro-RO" sz="2600" b="1" dirty="0">
                <a:latin typeface="+mj-lt"/>
              </a:rPr>
              <a:t>ă</a:t>
            </a:r>
            <a:r>
              <a:rPr lang="en-US" altLang="ro-RO" sz="2600" b="1" dirty="0">
                <a:latin typeface="+mj-lt"/>
              </a:rPr>
              <a:t> s</a:t>
            </a:r>
            <a:r>
              <a:rPr lang="ro-RO" altLang="ro-RO" sz="2600" b="1" dirty="0">
                <a:latin typeface="+mj-lt"/>
              </a:rPr>
              <a:t>ă</a:t>
            </a:r>
            <a:r>
              <a:rPr lang="en-US" altLang="ro-RO" sz="2600" b="1" dirty="0">
                <a:latin typeface="+mj-lt"/>
              </a:rPr>
              <a:t> </a:t>
            </a:r>
            <a:r>
              <a:rPr lang="en-US" altLang="ro-RO" sz="2600" b="1" dirty="0" err="1">
                <a:latin typeface="+mj-lt"/>
              </a:rPr>
              <a:t>ai</a:t>
            </a:r>
            <a:r>
              <a:rPr lang="en-US" altLang="ro-RO" sz="2600" b="1" dirty="0">
                <a:latin typeface="+mj-lt"/>
              </a:rPr>
              <a:t> o via</a:t>
            </a:r>
            <a:r>
              <a:rPr lang="ro-RO" altLang="ro-RO" sz="2600" b="1" dirty="0">
                <a:latin typeface="+mj-lt"/>
              </a:rPr>
              <a:t>ță</a:t>
            </a:r>
            <a:r>
              <a:rPr lang="en-US" altLang="ro-RO" sz="2600" b="1" dirty="0">
                <a:latin typeface="+mj-lt"/>
              </a:rPr>
              <a:t> lung</a:t>
            </a:r>
            <a:r>
              <a:rPr lang="ro-RO" altLang="ro-RO" sz="2600" b="1" dirty="0">
                <a:latin typeface="+mj-lt"/>
              </a:rPr>
              <a:t>ă</a:t>
            </a:r>
            <a:r>
              <a:rPr lang="en-US" altLang="ro-RO" sz="2600" b="1" dirty="0">
                <a:latin typeface="+mj-lt"/>
              </a:rPr>
              <a:t> </a:t>
            </a:r>
            <a:r>
              <a:rPr lang="ro-RO" altLang="ro-RO" sz="2600" b="1" dirty="0">
                <a:latin typeface="+mj-lt"/>
              </a:rPr>
              <a:t>ș</a:t>
            </a:r>
            <a:r>
              <a:rPr lang="en-US" altLang="ro-RO" sz="2600" b="1" dirty="0" err="1">
                <a:latin typeface="+mj-lt"/>
              </a:rPr>
              <a:t>i</a:t>
            </a:r>
            <a:r>
              <a:rPr lang="en-US" altLang="ro-RO" sz="2600" b="1" dirty="0">
                <a:latin typeface="+mj-lt"/>
              </a:rPr>
              <a:t> s</a:t>
            </a:r>
            <a:r>
              <a:rPr lang="ro-RO" altLang="ro-RO" sz="2600" b="1" dirty="0">
                <a:latin typeface="+mj-lt"/>
              </a:rPr>
              <a:t>ă</a:t>
            </a:r>
            <a:r>
              <a:rPr lang="en-US" altLang="ro-RO" sz="2600" b="1" dirty="0">
                <a:latin typeface="+mj-lt"/>
              </a:rPr>
              <a:t>n</a:t>
            </a:r>
            <a:r>
              <a:rPr lang="ro-RO" altLang="ro-RO" sz="2600" b="1" dirty="0">
                <a:latin typeface="+mj-lt"/>
              </a:rPr>
              <a:t>ă</a:t>
            </a:r>
            <a:r>
              <a:rPr lang="en-US" altLang="ro-RO" sz="2600" b="1" dirty="0" err="1">
                <a:latin typeface="+mj-lt"/>
              </a:rPr>
              <a:t>toas</a:t>
            </a:r>
            <a:r>
              <a:rPr lang="ro-RO" altLang="ro-RO" sz="2600" b="1" dirty="0">
                <a:latin typeface="+mj-lt"/>
              </a:rPr>
              <a:t>ă</a:t>
            </a:r>
            <a:r>
              <a:rPr lang="en-US" altLang="ro-RO" sz="2600" b="1" dirty="0">
                <a:latin typeface="+mj-lt"/>
              </a:rPr>
              <a:t>!</a:t>
            </a:r>
            <a:endParaRPr lang="ro-RO" altLang="ro-RO" sz="2600" b="1" dirty="0">
              <a:latin typeface="+mj-lt"/>
            </a:endParaRPr>
          </a:p>
          <a:p>
            <a:pPr defTabSz="449263">
              <a:spcBef>
                <a:spcPct val="0"/>
              </a:spcBef>
              <a:buFont typeface="Wingdings" panose="05000000000000000000" pitchFamily="2" charset="2"/>
              <a:buChar char="Ø"/>
            </a:pPr>
            <a:r>
              <a:rPr lang="ro-RO" altLang="ro-RO" sz="2600" b="1" dirty="0">
                <a:latin typeface="+mj-lt"/>
              </a:rPr>
              <a:t>  </a:t>
            </a:r>
            <a:r>
              <a:rPr lang="en-US" altLang="ro-RO" sz="2600" b="1" dirty="0" err="1">
                <a:latin typeface="+mj-lt"/>
              </a:rPr>
              <a:t>Redu</a:t>
            </a:r>
            <a:r>
              <a:rPr lang="en-US" altLang="ro-RO" sz="2600" b="1" dirty="0">
                <a:latin typeface="+mj-lt"/>
              </a:rPr>
              <a:t> </a:t>
            </a:r>
            <a:r>
              <a:rPr lang="en-US" altLang="ro-RO" sz="2600" b="1" dirty="0" err="1">
                <a:latin typeface="+mj-lt"/>
              </a:rPr>
              <a:t>riscul</a:t>
            </a:r>
            <a:r>
              <a:rPr lang="en-US" altLang="ro-RO" sz="2600" b="1" dirty="0">
                <a:latin typeface="+mj-lt"/>
              </a:rPr>
              <a:t> de cancer oral </a:t>
            </a:r>
            <a:r>
              <a:rPr lang="en-US" altLang="ro-RO" sz="2600" b="1" dirty="0" err="1">
                <a:latin typeface="+mj-lt"/>
              </a:rPr>
              <a:t>evit</a:t>
            </a:r>
            <a:r>
              <a:rPr lang="ro-RO" altLang="ro-RO" sz="2600" b="1" dirty="0">
                <a:latin typeface="+mj-lt"/>
              </a:rPr>
              <a:t>â</a:t>
            </a:r>
            <a:r>
              <a:rPr lang="en-US" altLang="ro-RO" sz="2600" b="1" dirty="0" err="1">
                <a:latin typeface="+mj-lt"/>
              </a:rPr>
              <a:t>nd</a:t>
            </a:r>
            <a:r>
              <a:rPr lang="en-US" altLang="ro-RO" sz="2600" b="1" dirty="0">
                <a:latin typeface="+mj-lt"/>
              </a:rPr>
              <a:t> </a:t>
            </a:r>
            <a:r>
              <a:rPr lang="en-US" altLang="ro-RO" sz="2600" b="1" dirty="0" err="1">
                <a:latin typeface="+mj-lt"/>
              </a:rPr>
              <a:t>tutunul</a:t>
            </a:r>
            <a:r>
              <a:rPr lang="en-US" altLang="ro-RO" sz="2600" b="1" dirty="0">
                <a:latin typeface="+mj-lt"/>
              </a:rPr>
              <a:t> </a:t>
            </a:r>
            <a:r>
              <a:rPr lang="ro-RO" altLang="ro-RO" sz="2600" b="1" dirty="0">
                <a:latin typeface="+mj-lt"/>
              </a:rPr>
              <a:t>ș</a:t>
            </a:r>
            <a:r>
              <a:rPr lang="en-US" altLang="ro-RO" sz="2600" b="1" dirty="0" err="1">
                <a:latin typeface="+mj-lt"/>
              </a:rPr>
              <a:t>i</a:t>
            </a:r>
            <a:r>
              <a:rPr lang="en-US" altLang="ro-RO" sz="2600" b="1" dirty="0">
                <a:latin typeface="+mj-lt"/>
              </a:rPr>
              <a:t> limit</a:t>
            </a:r>
            <a:r>
              <a:rPr lang="ro-RO" altLang="ro-RO" sz="2600" b="1" dirty="0">
                <a:latin typeface="+mj-lt"/>
              </a:rPr>
              <a:t>â</a:t>
            </a:r>
            <a:r>
              <a:rPr lang="en-US" altLang="ro-RO" sz="2600" b="1" dirty="0" err="1">
                <a:latin typeface="+mj-lt"/>
              </a:rPr>
              <a:t>nd</a:t>
            </a:r>
            <a:r>
              <a:rPr lang="en-US" altLang="ro-RO" sz="2600" b="1" dirty="0">
                <a:latin typeface="+mj-lt"/>
              </a:rPr>
              <a:t> </a:t>
            </a:r>
            <a:r>
              <a:rPr lang="en-US" altLang="ro-RO" sz="2600" b="1" dirty="0" err="1">
                <a:latin typeface="+mj-lt"/>
              </a:rPr>
              <a:t>consumul</a:t>
            </a:r>
            <a:r>
              <a:rPr lang="en-US" altLang="ro-RO" sz="2600" b="1" dirty="0">
                <a:latin typeface="+mj-lt"/>
              </a:rPr>
              <a:t> de </a:t>
            </a:r>
            <a:r>
              <a:rPr lang="en-US" altLang="ro-RO" sz="2600" b="1" dirty="0" err="1">
                <a:latin typeface="+mj-lt"/>
              </a:rPr>
              <a:t>alcool</a:t>
            </a:r>
            <a:r>
              <a:rPr lang="ro-RO" altLang="ro-RO" sz="2600" b="1" dirty="0">
                <a:latin typeface="+mj-lt"/>
              </a:rPr>
              <a:t>!</a:t>
            </a:r>
            <a:endParaRPr lang="en-US" sz="2600" b="1" noProof="1">
              <a:latin typeface="+mj-lt"/>
            </a:endParaRPr>
          </a:p>
          <a:p>
            <a:pPr defTabSz="449263">
              <a:spcBef>
                <a:spcPct val="0"/>
              </a:spcBef>
              <a:buFont typeface="Wingdings" panose="05000000000000000000" pitchFamily="2" charset="2"/>
              <a:buChar char="Ø"/>
            </a:pPr>
            <a:r>
              <a:rPr lang="en-US" altLang="ro-RO" sz="2600" b="1" dirty="0">
                <a:latin typeface="+mj-lt"/>
              </a:rPr>
              <a:t> </a:t>
            </a:r>
            <a:r>
              <a:rPr lang="ro-RO" altLang="ro-RO" sz="2600" b="1" dirty="0">
                <a:latin typeface="+mj-lt"/>
              </a:rPr>
              <a:t>O să</a:t>
            </a:r>
            <a:r>
              <a:rPr lang="en-US" altLang="ro-RO" sz="2600" b="1" dirty="0">
                <a:latin typeface="+mj-lt"/>
              </a:rPr>
              <a:t>n</a:t>
            </a:r>
            <a:r>
              <a:rPr lang="ro-RO" altLang="ro-RO" sz="2600" b="1" dirty="0">
                <a:latin typeface="+mj-lt"/>
              </a:rPr>
              <a:t>ă</a:t>
            </a:r>
            <a:r>
              <a:rPr lang="en-US" altLang="ro-RO" sz="2600" b="1" dirty="0" err="1">
                <a:latin typeface="+mj-lt"/>
              </a:rPr>
              <a:t>tatea</a:t>
            </a:r>
            <a:r>
              <a:rPr lang="en-US" altLang="ro-RO" sz="2600" b="1" dirty="0">
                <a:latin typeface="+mj-lt"/>
              </a:rPr>
              <a:t> oral</a:t>
            </a:r>
            <a:r>
              <a:rPr lang="ro-RO" altLang="ro-RO" sz="2600" b="1" dirty="0">
                <a:latin typeface="+mj-lt"/>
              </a:rPr>
              <a:t>ă</a:t>
            </a:r>
            <a:r>
              <a:rPr lang="en-US" altLang="ro-RO" sz="2600" b="1" dirty="0">
                <a:latin typeface="+mj-lt"/>
              </a:rPr>
              <a:t> bun</a:t>
            </a:r>
            <a:r>
              <a:rPr lang="ro-RO" altLang="ro-RO" sz="2600" b="1" dirty="0">
                <a:latin typeface="+mj-lt"/>
              </a:rPr>
              <a:t>ă</a:t>
            </a:r>
            <a:r>
              <a:rPr lang="en-US" altLang="ro-RO" sz="2600" b="1" dirty="0">
                <a:latin typeface="+mj-lt"/>
              </a:rPr>
              <a:t> </a:t>
            </a:r>
            <a:r>
              <a:rPr lang="en-US" altLang="ro-RO" sz="2600" b="1" dirty="0" err="1">
                <a:latin typeface="+mj-lt"/>
              </a:rPr>
              <a:t>ajut</a:t>
            </a:r>
            <a:r>
              <a:rPr lang="ro-RO" altLang="ro-RO" sz="2600" b="1" dirty="0">
                <a:latin typeface="+mj-lt"/>
              </a:rPr>
              <a:t>ă</a:t>
            </a:r>
            <a:r>
              <a:rPr lang="en-US" altLang="ro-RO" sz="2600" b="1" dirty="0">
                <a:latin typeface="+mj-lt"/>
              </a:rPr>
              <a:t> </a:t>
            </a:r>
            <a:r>
              <a:rPr lang="ro-RO" altLang="ro-RO" sz="2600" b="1" dirty="0">
                <a:latin typeface="+mj-lt"/>
              </a:rPr>
              <a:t>la</a:t>
            </a:r>
            <a:r>
              <a:rPr lang="en-US" altLang="ro-RO" sz="2600" b="1" dirty="0">
                <a:latin typeface="+mj-lt"/>
              </a:rPr>
              <a:t> </a:t>
            </a:r>
            <a:r>
              <a:rPr lang="en-US" altLang="ro-RO" sz="2600" b="1" dirty="0" err="1">
                <a:latin typeface="+mj-lt"/>
              </a:rPr>
              <a:t>prevenirea</a:t>
            </a:r>
            <a:r>
              <a:rPr lang="en-US" altLang="ro-RO" sz="2600" b="1" dirty="0">
                <a:latin typeface="+mj-lt"/>
              </a:rPr>
              <a:t> </a:t>
            </a:r>
            <a:r>
              <a:rPr lang="en-US" altLang="ro-RO" sz="2600" b="1" dirty="0" err="1">
                <a:latin typeface="+mj-lt"/>
              </a:rPr>
              <a:t>bolilor</a:t>
            </a:r>
            <a:r>
              <a:rPr lang="en-US" altLang="ro-RO" sz="2600" b="1" dirty="0">
                <a:latin typeface="+mj-lt"/>
              </a:rPr>
              <a:t> de </a:t>
            </a:r>
            <a:r>
              <a:rPr lang="en-US" altLang="ro-RO" sz="2600" b="1" dirty="0" err="1">
                <a:latin typeface="+mj-lt"/>
              </a:rPr>
              <a:t>inim</a:t>
            </a:r>
            <a:r>
              <a:rPr lang="ro-RO" altLang="ro-RO" sz="2600" b="1" dirty="0">
                <a:latin typeface="+mj-lt"/>
              </a:rPr>
              <a:t>ă</a:t>
            </a:r>
            <a:r>
              <a:rPr lang="en-US" altLang="ro-RO" sz="2600" b="1" dirty="0">
                <a:latin typeface="+mj-lt"/>
              </a:rPr>
              <a:t> </a:t>
            </a:r>
            <a:r>
              <a:rPr lang="ro-RO" altLang="ro-RO" sz="2600" b="1" dirty="0" err="1">
                <a:latin typeface="+mj-lt"/>
              </a:rPr>
              <a:t>ș</a:t>
            </a:r>
            <a:r>
              <a:rPr lang="en-US" altLang="ro-RO" sz="2600" b="1" dirty="0" err="1">
                <a:latin typeface="+mj-lt"/>
              </a:rPr>
              <a:t>i</a:t>
            </a:r>
            <a:r>
              <a:rPr lang="en-US" altLang="ro-RO" sz="2600" b="1" dirty="0">
                <a:latin typeface="+mj-lt"/>
              </a:rPr>
              <a:t> a </a:t>
            </a:r>
            <a:r>
              <a:rPr lang="en-US" altLang="ro-RO" sz="2600" b="1" dirty="0" err="1">
                <a:latin typeface="+mj-lt"/>
              </a:rPr>
              <a:t>accidentelor</a:t>
            </a:r>
            <a:r>
              <a:rPr lang="en-US" altLang="ro-RO" sz="2600" b="1" dirty="0">
                <a:latin typeface="+mj-lt"/>
              </a:rPr>
              <a:t> </a:t>
            </a:r>
            <a:r>
              <a:rPr lang="en-US" altLang="ro-RO" sz="2600" b="1" dirty="0" err="1">
                <a:latin typeface="+mj-lt"/>
              </a:rPr>
              <a:t>vasculare</a:t>
            </a:r>
            <a:r>
              <a:rPr lang="en-US" altLang="ro-RO" sz="2600" b="1" dirty="0">
                <a:latin typeface="+mj-lt"/>
              </a:rPr>
              <a:t> </a:t>
            </a:r>
            <a:r>
              <a:rPr lang="en-US" altLang="ro-RO" sz="2600" b="1" dirty="0" err="1">
                <a:latin typeface="+mj-lt"/>
              </a:rPr>
              <a:t>cerebrale</a:t>
            </a:r>
            <a:r>
              <a:rPr lang="ro-RO" altLang="ro-RO" sz="2600" b="1" dirty="0">
                <a:latin typeface="+mj-lt"/>
              </a:rPr>
              <a:t>!</a:t>
            </a:r>
          </a:p>
          <a:p>
            <a:pPr defTabSz="449263">
              <a:spcBef>
                <a:spcPct val="0"/>
              </a:spcBef>
              <a:buFont typeface="Wingdings" panose="05000000000000000000" pitchFamily="2" charset="2"/>
              <a:buChar char="Ø"/>
            </a:pPr>
            <a:r>
              <a:rPr lang="ro-RO" altLang="ro-RO" sz="2600" b="1" dirty="0">
                <a:solidFill>
                  <a:prstClr val="black"/>
                </a:solidFill>
              </a:rPr>
              <a:t>  </a:t>
            </a:r>
            <a:r>
              <a:rPr lang="en-US" altLang="ro-RO" sz="2600" b="1" dirty="0">
                <a:solidFill>
                  <a:prstClr val="black"/>
                </a:solidFill>
              </a:rPr>
              <a:t>Men</a:t>
            </a:r>
            <a:r>
              <a:rPr lang="ro-RO" altLang="ro-RO" sz="2600" b="1" dirty="0">
                <a:solidFill>
                  <a:prstClr val="black"/>
                </a:solidFill>
              </a:rPr>
              <a:t>ț</a:t>
            </a:r>
            <a:r>
              <a:rPr lang="en-US" altLang="ro-RO" sz="2600" b="1" dirty="0" err="1">
                <a:solidFill>
                  <a:prstClr val="black"/>
                </a:solidFill>
              </a:rPr>
              <a:t>inerea</a:t>
            </a:r>
            <a:r>
              <a:rPr lang="en-US" altLang="ro-RO" sz="2600" b="1" dirty="0">
                <a:solidFill>
                  <a:prstClr val="black"/>
                </a:solidFill>
              </a:rPr>
              <a:t> </a:t>
            </a:r>
            <a:r>
              <a:rPr lang="en-US" altLang="ro-RO" sz="2600" b="1" dirty="0" err="1">
                <a:solidFill>
                  <a:prstClr val="black"/>
                </a:solidFill>
              </a:rPr>
              <a:t>unei</a:t>
            </a:r>
            <a:r>
              <a:rPr lang="en-US" altLang="ro-RO" sz="2600" b="1" dirty="0">
                <a:solidFill>
                  <a:prstClr val="black"/>
                </a:solidFill>
              </a:rPr>
              <a:t> </a:t>
            </a:r>
            <a:r>
              <a:rPr lang="en-US" altLang="ro-RO" sz="2600" b="1" dirty="0" err="1">
                <a:solidFill>
                  <a:prstClr val="black"/>
                </a:solidFill>
              </a:rPr>
              <a:t>bune</a:t>
            </a:r>
            <a:r>
              <a:rPr lang="en-US" altLang="ro-RO" sz="2600" b="1" dirty="0">
                <a:solidFill>
                  <a:prstClr val="black"/>
                </a:solidFill>
              </a:rPr>
              <a:t> </a:t>
            </a:r>
            <a:r>
              <a:rPr lang="en-US" altLang="ro-RO" sz="2600" b="1" dirty="0" err="1">
                <a:solidFill>
                  <a:prstClr val="black"/>
                </a:solidFill>
              </a:rPr>
              <a:t>igiene</a:t>
            </a:r>
            <a:r>
              <a:rPr lang="en-US" altLang="ro-RO" sz="2600" b="1" dirty="0">
                <a:solidFill>
                  <a:prstClr val="black"/>
                </a:solidFill>
              </a:rPr>
              <a:t> </a:t>
            </a:r>
            <a:r>
              <a:rPr lang="en-US" altLang="ro-RO" sz="2600" b="1" dirty="0" err="1">
                <a:solidFill>
                  <a:prstClr val="black"/>
                </a:solidFill>
              </a:rPr>
              <a:t>orale</a:t>
            </a:r>
            <a:r>
              <a:rPr lang="en-US" altLang="ro-RO" sz="2600" b="1" dirty="0">
                <a:solidFill>
                  <a:prstClr val="black"/>
                </a:solidFill>
              </a:rPr>
              <a:t> </a:t>
            </a:r>
            <a:r>
              <a:rPr lang="en-US" altLang="ro-RO" sz="2600" b="1" dirty="0" err="1">
                <a:solidFill>
                  <a:prstClr val="black"/>
                </a:solidFill>
              </a:rPr>
              <a:t>ajut</a:t>
            </a:r>
            <a:r>
              <a:rPr lang="ro-RO" altLang="ro-RO" sz="2600" b="1" dirty="0">
                <a:solidFill>
                  <a:prstClr val="black"/>
                </a:solidFill>
              </a:rPr>
              <a:t>ă</a:t>
            </a:r>
            <a:r>
              <a:rPr lang="en-US" altLang="ro-RO" sz="2600" b="1" dirty="0">
                <a:solidFill>
                  <a:prstClr val="black"/>
                </a:solidFill>
              </a:rPr>
              <a:t> la </a:t>
            </a:r>
            <a:r>
              <a:rPr lang="ro-RO" altLang="ro-RO" sz="2600" b="1" dirty="0">
                <a:solidFill>
                  <a:prstClr val="black"/>
                </a:solidFill>
              </a:rPr>
              <a:t>ț</a:t>
            </a:r>
            <a:r>
              <a:rPr lang="en-US" altLang="ro-RO" sz="2600" b="1" dirty="0" err="1">
                <a:solidFill>
                  <a:prstClr val="black"/>
                </a:solidFill>
              </a:rPr>
              <a:t>inerea</a:t>
            </a:r>
            <a:r>
              <a:rPr lang="en-US" altLang="ro-RO" sz="2600" b="1" dirty="0">
                <a:solidFill>
                  <a:prstClr val="black"/>
                </a:solidFill>
              </a:rPr>
              <a:t> </a:t>
            </a:r>
            <a:r>
              <a:rPr lang="en-US" altLang="ro-RO" sz="2600" b="1" dirty="0" err="1">
                <a:solidFill>
                  <a:prstClr val="black"/>
                </a:solidFill>
              </a:rPr>
              <a:t>diabetului</a:t>
            </a:r>
            <a:r>
              <a:rPr lang="en-US" altLang="ro-RO" sz="2600" b="1" dirty="0">
                <a:solidFill>
                  <a:prstClr val="black"/>
                </a:solidFill>
              </a:rPr>
              <a:t> sub control</a:t>
            </a:r>
            <a:r>
              <a:rPr lang="ro-RO" altLang="ro-RO" sz="2600" b="1" dirty="0">
                <a:solidFill>
                  <a:prstClr val="black"/>
                </a:solidFill>
              </a:rPr>
              <a:t>! </a:t>
            </a:r>
          </a:p>
          <a:p>
            <a:pPr defTabSz="449263">
              <a:spcBef>
                <a:spcPct val="0"/>
              </a:spcBef>
              <a:buFont typeface="Wingdings" panose="05000000000000000000" pitchFamily="2" charset="2"/>
              <a:buChar char="Ø"/>
            </a:pPr>
            <a:r>
              <a:rPr lang="en-US" altLang="ro-RO" sz="2600" b="1" dirty="0">
                <a:latin typeface="+mj-lt"/>
              </a:rPr>
              <a:t> </a:t>
            </a:r>
            <a:r>
              <a:rPr lang="en-US" altLang="ro-RO" sz="2600" b="1" dirty="0" err="1">
                <a:latin typeface="+mj-lt"/>
              </a:rPr>
              <a:t>Infec</a:t>
            </a:r>
            <a:r>
              <a:rPr lang="ro-RO" altLang="ro-RO" sz="2600" b="1" dirty="0">
                <a:latin typeface="+mj-lt"/>
              </a:rPr>
              <a:t>ț</a:t>
            </a:r>
            <a:r>
              <a:rPr lang="en-US" altLang="ro-RO" sz="2600" b="1" dirty="0" err="1">
                <a:latin typeface="+mj-lt"/>
              </a:rPr>
              <a:t>iile</a:t>
            </a:r>
            <a:r>
              <a:rPr lang="en-US" altLang="ro-RO" sz="2600" b="1" dirty="0">
                <a:latin typeface="+mj-lt"/>
              </a:rPr>
              <a:t> </a:t>
            </a:r>
            <a:r>
              <a:rPr lang="en-US" altLang="ro-RO" sz="2600" b="1" dirty="0" err="1">
                <a:latin typeface="+mj-lt"/>
              </a:rPr>
              <a:t>dentare</a:t>
            </a:r>
            <a:r>
              <a:rPr lang="en-US" altLang="ro-RO" sz="2600" b="1" dirty="0">
                <a:latin typeface="+mj-lt"/>
              </a:rPr>
              <a:t> </a:t>
            </a:r>
            <a:r>
              <a:rPr lang="en-US" altLang="ro-RO" sz="2600" b="1" dirty="0" err="1">
                <a:latin typeface="+mj-lt"/>
              </a:rPr>
              <a:t>sunt</a:t>
            </a:r>
            <a:r>
              <a:rPr lang="en-US" altLang="ro-RO" sz="2600" b="1" dirty="0">
                <a:latin typeface="+mj-lt"/>
              </a:rPr>
              <a:t> </a:t>
            </a:r>
            <a:r>
              <a:rPr lang="en-US" altLang="ro-RO" sz="2600" b="1" dirty="0" err="1">
                <a:latin typeface="+mj-lt"/>
              </a:rPr>
              <a:t>asociate</a:t>
            </a:r>
            <a:r>
              <a:rPr lang="en-US" altLang="ro-RO" sz="2600" b="1" dirty="0">
                <a:latin typeface="+mj-lt"/>
              </a:rPr>
              <a:t> cu un </a:t>
            </a:r>
            <a:r>
              <a:rPr lang="en-US" altLang="ro-RO" sz="2600" b="1" dirty="0" err="1">
                <a:latin typeface="+mj-lt"/>
              </a:rPr>
              <a:t>risc</a:t>
            </a:r>
            <a:r>
              <a:rPr lang="en-US" altLang="ro-RO" sz="2600" b="1" dirty="0">
                <a:latin typeface="+mj-lt"/>
              </a:rPr>
              <a:t> </a:t>
            </a:r>
            <a:r>
              <a:rPr lang="en-US" altLang="ro-RO" sz="2600" b="1" dirty="0" err="1">
                <a:latin typeface="+mj-lt"/>
              </a:rPr>
              <a:t>ridicat</a:t>
            </a:r>
            <a:r>
              <a:rPr lang="en-US" altLang="ro-RO" sz="2600" b="1" dirty="0">
                <a:latin typeface="+mj-lt"/>
              </a:rPr>
              <a:t> de </a:t>
            </a:r>
            <a:r>
              <a:rPr lang="en-US" altLang="ro-RO" sz="2600" b="1" dirty="0" err="1">
                <a:latin typeface="+mj-lt"/>
              </a:rPr>
              <a:t>pneumonie</a:t>
            </a:r>
            <a:r>
              <a:rPr lang="en-US" altLang="ro-RO" sz="2600" b="1" dirty="0">
                <a:latin typeface="+mj-lt"/>
              </a:rPr>
              <a:t>.</a:t>
            </a:r>
          </a:p>
          <a:p>
            <a:pPr defTabSz="449263">
              <a:spcBef>
                <a:spcPct val="0"/>
              </a:spcBef>
              <a:buFont typeface="Wingdings" panose="05000000000000000000" pitchFamily="2" charset="2"/>
              <a:buChar char="Ø"/>
            </a:pPr>
            <a:r>
              <a:rPr lang="pt-BR" sz="2600" b="1" dirty="0">
                <a:latin typeface="+mj-lt"/>
              </a:rPr>
              <a:t> Efectu</a:t>
            </a:r>
            <a:r>
              <a:rPr lang="ro-RO" sz="2600" b="1" dirty="0">
                <a:latin typeface="+mj-lt"/>
              </a:rPr>
              <a:t>ează</a:t>
            </a:r>
            <a:r>
              <a:rPr lang="pt-BR" sz="2600" b="1" dirty="0">
                <a:latin typeface="+mj-lt"/>
              </a:rPr>
              <a:t> periajul dinților timp de minimum 2 minute</a:t>
            </a:r>
            <a:r>
              <a:rPr lang="ro-RO" sz="2600" b="1" dirty="0">
                <a:latin typeface="+mj-lt"/>
              </a:rPr>
              <a:t>!</a:t>
            </a:r>
            <a:endParaRPr lang="en-US" altLang="ro-RO" sz="2600" b="1" dirty="0">
              <a:latin typeface="+mj-lt"/>
            </a:endParaRPr>
          </a:p>
          <a:p>
            <a:pPr>
              <a:buFont typeface="Wingdings" panose="05000000000000000000" pitchFamily="2" charset="2"/>
              <a:buChar char="Ø"/>
            </a:pPr>
            <a:r>
              <a:rPr lang="en-US" altLang="ro-RO" sz="2600" b="1" dirty="0">
                <a:latin typeface="+mj-lt"/>
              </a:rPr>
              <a:t> </a:t>
            </a:r>
            <a:r>
              <a:rPr lang="vi-VN" sz="2600" b="1" dirty="0">
                <a:latin typeface="Calibri" panose="020F0502020204030204" pitchFamily="34" charset="0"/>
                <a:cs typeface="Calibri" panose="020F0502020204030204" pitchFamily="34" charset="0"/>
              </a:rPr>
              <a:t>Spal</a:t>
            </a:r>
            <a:r>
              <a:rPr lang="ro-RO" sz="2600" b="1" dirty="0">
                <a:latin typeface="Calibri" panose="020F0502020204030204" pitchFamily="34" charset="0"/>
                <a:cs typeface="Calibri" panose="020F0502020204030204" pitchFamily="34" charset="0"/>
              </a:rPr>
              <a:t>ă-te</a:t>
            </a:r>
            <a:r>
              <a:rPr lang="vi-VN" sz="2600" b="1" dirty="0">
                <a:latin typeface="Calibri" panose="020F0502020204030204" pitchFamily="34" charset="0"/>
                <a:cs typeface="Calibri" panose="020F0502020204030204" pitchFamily="34" charset="0"/>
              </a:rPr>
              <a:t> pe dinți de cel puțin dou</a:t>
            </a:r>
            <a:r>
              <a:rPr lang="ro-RO" sz="2600" b="1" dirty="0">
                <a:latin typeface="Calibri" panose="020F0502020204030204" pitchFamily="34" charset="0"/>
                <a:cs typeface="Calibri" panose="020F0502020204030204" pitchFamily="34" charset="0"/>
              </a:rPr>
              <a:t>ă</a:t>
            </a:r>
            <a:r>
              <a:rPr lang="vi-VN" sz="2600" b="1" dirty="0">
                <a:latin typeface="Calibri" panose="020F0502020204030204" pitchFamily="34" charset="0"/>
                <a:cs typeface="Calibri" panose="020F0502020204030204" pitchFamily="34" charset="0"/>
              </a:rPr>
              <a:t> ori pe zi în primele 10 minute după</a:t>
            </a:r>
          </a:p>
          <a:p>
            <a:pPr marL="0" indent="0">
              <a:buNone/>
            </a:pPr>
            <a:r>
              <a:rPr lang="en-US" sz="2600" b="1" dirty="0" err="1">
                <a:latin typeface="Calibri" panose="020F0502020204030204" pitchFamily="34" charset="0"/>
                <a:cs typeface="Calibri" panose="020F0502020204030204" pitchFamily="34" charset="0"/>
              </a:rPr>
              <a:t>ce</a:t>
            </a:r>
            <a:r>
              <a:rPr lang="en-US" sz="2600" b="1" dirty="0">
                <a:latin typeface="Calibri" panose="020F0502020204030204" pitchFamily="34" charset="0"/>
                <a:cs typeface="Calibri" panose="020F0502020204030204" pitchFamily="34" charset="0"/>
              </a:rPr>
              <a:t> </a:t>
            </a:r>
            <a:r>
              <a:rPr lang="ro-RO" sz="2600" b="1" dirty="0">
                <a:latin typeface="Calibri" panose="020F0502020204030204" pitchFamily="34" charset="0"/>
                <a:cs typeface="Calibri" panose="020F0502020204030204" pitchFamily="34" charset="0"/>
              </a:rPr>
              <a:t>ai </a:t>
            </a:r>
            <a:r>
              <a:rPr lang="en-US" sz="2600" b="1" dirty="0" err="1">
                <a:latin typeface="Calibri" panose="020F0502020204030204" pitchFamily="34" charset="0"/>
                <a:cs typeface="Calibri" panose="020F0502020204030204" pitchFamily="34" charset="0"/>
              </a:rPr>
              <a:t>termina</a:t>
            </a:r>
            <a:r>
              <a:rPr lang="ro-RO" sz="2600" b="1" dirty="0">
                <a:latin typeface="Calibri" panose="020F0502020204030204" pitchFamily="34" charset="0"/>
                <a:cs typeface="Calibri" panose="020F0502020204030204" pitchFamily="34" charset="0"/>
              </a:rPr>
              <a:t>t</a:t>
            </a:r>
            <a:r>
              <a:rPr lang="en-US" sz="2600" b="1" dirty="0">
                <a:latin typeface="Calibri" panose="020F0502020204030204" pitchFamily="34" charset="0"/>
                <a:cs typeface="Calibri" panose="020F0502020204030204" pitchFamily="34" charset="0"/>
              </a:rPr>
              <a:t> de </a:t>
            </a:r>
            <a:r>
              <a:rPr lang="en-US" sz="2600" b="1" dirty="0" err="1">
                <a:latin typeface="Calibri" panose="020F0502020204030204" pitchFamily="34" charset="0"/>
                <a:cs typeface="Calibri" panose="020F0502020204030204" pitchFamily="34" charset="0"/>
              </a:rPr>
              <a:t>mâncat</a:t>
            </a:r>
            <a:r>
              <a:rPr lang="ro-RO" sz="2600" b="1" dirty="0">
                <a:latin typeface="Calibri" panose="020F0502020204030204" pitchFamily="34" charset="0"/>
                <a:cs typeface="Calibri" panose="020F0502020204030204" pitchFamily="34" charset="0"/>
              </a:rPr>
              <a:t>!</a:t>
            </a:r>
            <a:endParaRPr lang="en-US" altLang="ro-RO" sz="2600" b="1" dirty="0">
              <a:latin typeface="+mj-lt"/>
            </a:endParaRPr>
          </a:p>
          <a:p>
            <a:pPr>
              <a:buFont typeface="Wingdings" panose="05000000000000000000" pitchFamily="2" charset="2"/>
              <a:buChar char="Ø"/>
            </a:pPr>
            <a:r>
              <a:rPr lang="vi-VN" sz="2600" dirty="0">
                <a:latin typeface="+mj-lt"/>
              </a:rPr>
              <a:t> </a:t>
            </a:r>
            <a:r>
              <a:rPr lang="en-US" sz="2600" dirty="0">
                <a:latin typeface="+mj-lt"/>
              </a:rPr>
              <a:t> </a:t>
            </a:r>
            <a:r>
              <a:rPr lang="vi-VN" sz="2600" b="1" dirty="0">
                <a:latin typeface="Calibri" panose="020F0502020204030204" pitchFamily="34" charset="0"/>
                <a:cs typeface="Calibri" panose="020F0502020204030204" pitchFamily="34" charset="0"/>
              </a:rPr>
              <a:t>Schimb</a:t>
            </a:r>
            <a:r>
              <a:rPr lang="ro-RO" sz="2600" b="1" dirty="0">
                <a:latin typeface="Calibri" panose="020F0502020204030204" pitchFamily="34" charset="0"/>
                <a:cs typeface="Calibri" panose="020F0502020204030204" pitchFamily="34" charset="0"/>
              </a:rPr>
              <a:t>ă</a:t>
            </a:r>
            <a:r>
              <a:rPr lang="vi-VN" sz="2600" b="1" dirty="0">
                <a:latin typeface="Calibri" panose="020F0502020204030204" pitchFamily="34" charset="0"/>
                <a:cs typeface="Calibri" panose="020F0502020204030204" pitchFamily="34" charset="0"/>
              </a:rPr>
              <a:t> periuța de dinți în fiecare lună. Periuța de dinți electrică</a:t>
            </a:r>
          </a:p>
          <a:p>
            <a:pPr marL="0" indent="0">
              <a:buNone/>
            </a:pPr>
            <a:r>
              <a:rPr lang="vi-VN" sz="2600" b="1" dirty="0">
                <a:latin typeface="Calibri" panose="020F0502020204030204" pitchFamily="34" charset="0"/>
                <a:cs typeface="Calibri" panose="020F0502020204030204" pitchFamily="34" charset="0"/>
              </a:rPr>
              <a:t>curăță mult mai eficient dinț</a:t>
            </a:r>
            <a:r>
              <a:rPr lang="ro-RO" sz="2600" b="1" dirty="0">
                <a:latin typeface="Calibri" panose="020F0502020204030204" pitchFamily="34" charset="0"/>
                <a:cs typeface="Calibri" panose="020F0502020204030204" pitchFamily="34" charset="0"/>
              </a:rPr>
              <a:t>i</a:t>
            </a:r>
            <a:r>
              <a:rPr lang="vi-VN" sz="2600" b="1" dirty="0">
                <a:latin typeface="Calibri" panose="020F0502020204030204" pitchFamily="34" charset="0"/>
                <a:cs typeface="Calibri" panose="020F0502020204030204" pitchFamily="34" charset="0"/>
              </a:rPr>
              <a:t>i</a:t>
            </a:r>
            <a:r>
              <a:rPr lang="ro-RO" sz="2600" b="1" dirty="0">
                <a:latin typeface="Calibri" panose="020F0502020204030204" pitchFamily="34" charset="0"/>
                <a:cs typeface="Calibri" panose="020F0502020204030204" pitchFamily="34" charset="0"/>
              </a:rPr>
              <a:t>!</a:t>
            </a:r>
            <a:endParaRPr lang="en-US" altLang="ro-RO" sz="2600" b="1" dirty="0">
              <a:latin typeface="Calibri" panose="020F0502020204030204" pitchFamily="34" charset="0"/>
              <a:cs typeface="Calibri" panose="020F0502020204030204" pitchFamily="34" charset="0"/>
            </a:endParaRPr>
          </a:p>
          <a:p>
            <a:pPr defTabSz="449263">
              <a:spcBef>
                <a:spcPct val="0"/>
              </a:spcBef>
              <a:buFont typeface="Wingdings" panose="05000000000000000000" pitchFamily="2" charset="2"/>
              <a:buChar char="Ø"/>
            </a:pPr>
            <a:r>
              <a:rPr lang="it-IT" sz="2600" dirty="0">
                <a:latin typeface="Calibri" panose="020F0502020204030204" pitchFamily="34" charset="0"/>
                <a:cs typeface="Calibri" panose="020F0502020204030204" pitchFamily="34" charset="0"/>
              </a:rPr>
              <a:t>  </a:t>
            </a:r>
            <a:r>
              <a:rPr lang="it-IT" sz="2600" b="1" dirty="0">
                <a:latin typeface="Calibri" panose="020F0502020204030204" pitchFamily="34" charset="0"/>
                <a:cs typeface="Calibri" panose="020F0502020204030204" pitchFamily="34" charset="0"/>
              </a:rPr>
              <a:t>Mer</a:t>
            </a:r>
            <a:r>
              <a:rPr lang="ro-RO" sz="2600" b="1" dirty="0">
                <a:latin typeface="Calibri" panose="020F0502020204030204" pitchFamily="34" charset="0"/>
                <a:cs typeface="Calibri" panose="020F0502020204030204" pitchFamily="34" charset="0"/>
              </a:rPr>
              <a:t>gi</a:t>
            </a:r>
            <a:r>
              <a:rPr lang="it-IT" sz="2600" b="1" dirty="0">
                <a:latin typeface="Calibri" panose="020F0502020204030204" pitchFamily="34" charset="0"/>
                <a:cs typeface="Calibri" panose="020F0502020204030204" pitchFamily="34" charset="0"/>
              </a:rPr>
              <a:t> la medicul stomatolog pentru control</a:t>
            </a:r>
            <a:r>
              <a:rPr lang="ro-RO" sz="2600" b="1" dirty="0">
                <a:latin typeface="Calibri" panose="020F0502020204030204" pitchFamily="34" charset="0"/>
                <a:cs typeface="Calibri" panose="020F0502020204030204" pitchFamily="34" charset="0"/>
              </a:rPr>
              <a:t>,</a:t>
            </a:r>
            <a:r>
              <a:rPr lang="it-IT" sz="2600" b="1" dirty="0">
                <a:latin typeface="Calibri" panose="020F0502020204030204" pitchFamily="34" charset="0"/>
                <a:cs typeface="Calibri" panose="020F0502020204030204" pitchFamily="34" charset="0"/>
              </a:rPr>
              <a:t> la 6 luni</a:t>
            </a:r>
            <a:r>
              <a:rPr lang="ro-RO" sz="2600" b="1" dirty="0">
                <a:latin typeface="Calibri" panose="020F0502020204030204" pitchFamily="34" charset="0"/>
                <a:cs typeface="Calibri" panose="020F0502020204030204" pitchFamily="34" charset="0"/>
              </a:rPr>
              <a:t>!</a:t>
            </a:r>
            <a:endParaRPr lang="en-US" altLang="ro-RO" sz="2600" b="1" dirty="0">
              <a:latin typeface="Calibri" panose="020F0502020204030204" pitchFamily="34" charset="0"/>
              <a:cs typeface="Calibri" panose="020F0502020204030204" pitchFamily="34" charset="0"/>
            </a:endParaRPr>
          </a:p>
          <a:p>
            <a:pPr defTabSz="449263">
              <a:spcBef>
                <a:spcPct val="0"/>
              </a:spcBef>
              <a:buNone/>
            </a:pPr>
            <a:r>
              <a:rPr lang="pt-BR" sz="2000" b="1" dirty="0">
                <a:latin typeface="Calibri" pitchFamily="34" charset="0"/>
              </a:rPr>
              <a:t> </a:t>
            </a:r>
            <a:endParaRPr lang="en-US" altLang="ro-RO" sz="2000" b="1" dirty="0">
              <a:latin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0" descr="http://www.booleo.de/pronetwork/wp-content/uploads/sites/5/2016/03/Zielgruppe.jpg"/>
          <p:cNvPicPr>
            <a:picLocks noChangeAspect="1" noChangeArrowheads="1"/>
          </p:cNvPicPr>
          <p:nvPr/>
        </p:nvPicPr>
        <p:blipFill>
          <a:blip r:embed="rId2" cstate="print"/>
          <a:srcRect/>
          <a:stretch>
            <a:fillRect/>
          </a:stretch>
        </p:blipFill>
        <p:spPr bwMode="auto">
          <a:xfrm>
            <a:off x="3579813" y="2257612"/>
            <a:ext cx="6306510" cy="4349437"/>
          </a:xfrm>
          <a:prstGeom prst="rect">
            <a:avLst/>
          </a:prstGeom>
          <a:noFill/>
          <a:ln w="9525">
            <a:noFill/>
            <a:miter lim="800000"/>
            <a:headEnd/>
            <a:tailEnd/>
          </a:ln>
        </p:spPr>
      </p:pic>
      <p:sp>
        <p:nvSpPr>
          <p:cNvPr id="11267" name="Title 3"/>
          <p:cNvSpPr>
            <a:spLocks noGrp="1"/>
          </p:cNvSpPr>
          <p:nvPr>
            <p:ph type="title"/>
          </p:nvPr>
        </p:nvSpPr>
        <p:spPr>
          <a:xfrm>
            <a:off x="536609" y="341324"/>
            <a:ext cx="9429750" cy="1170252"/>
          </a:xfrm>
        </p:spPr>
        <p:txBody>
          <a:bodyPr>
            <a:noAutofit/>
          </a:bodyPr>
          <a:lstStyle/>
          <a:p>
            <a:pPr eaLnBrk="1" hangingPunct="1"/>
            <a:r>
              <a:rPr lang="ro-RO" altLang="ro-RO" sz="3600" b="1" dirty="0">
                <a:solidFill>
                  <a:srgbClr val="0070C0"/>
                </a:solidFill>
              </a:rPr>
              <a:t>GRUPURILE</a:t>
            </a:r>
            <a:r>
              <a:rPr lang="en-US" altLang="ro-RO" sz="3600" b="1" dirty="0">
                <a:solidFill>
                  <a:srgbClr val="0070C0"/>
                </a:solidFill>
              </a:rPr>
              <a:t> ŢINTĂ</a:t>
            </a:r>
            <a:r>
              <a:rPr lang="en-US" altLang="ro-RO" sz="3600" b="1" dirty="0">
                <a:solidFill>
                  <a:srgbClr val="00B0F0"/>
                </a:solidFill>
              </a:rPr>
              <a:t/>
            </a:r>
            <a:br>
              <a:rPr lang="en-US" altLang="ro-RO" sz="3600" b="1" dirty="0">
                <a:solidFill>
                  <a:srgbClr val="00B0F0"/>
                </a:solidFill>
              </a:rPr>
            </a:br>
            <a:endParaRPr lang="en-US" altLang="ro-RO" sz="3600" dirty="0">
              <a:solidFill>
                <a:srgbClr val="00B0F0"/>
              </a:solidFill>
            </a:endParaRPr>
          </a:p>
        </p:txBody>
      </p:sp>
      <p:sp>
        <p:nvSpPr>
          <p:cNvPr id="11268" name="Content Placeholder 4"/>
          <p:cNvSpPr>
            <a:spLocks noGrp="1"/>
          </p:cNvSpPr>
          <p:nvPr>
            <p:ph idx="1"/>
          </p:nvPr>
        </p:nvSpPr>
        <p:spPr>
          <a:xfrm>
            <a:off x="123693" y="1298655"/>
            <a:ext cx="9429750" cy="4633873"/>
          </a:xfrm>
        </p:spPr>
        <p:txBody>
          <a:bodyPr>
            <a:normAutofit/>
          </a:bodyPr>
          <a:lstStyle/>
          <a:p>
            <a:pPr eaLnBrk="1" hangingPunct="1">
              <a:spcBef>
                <a:spcPct val="50000"/>
              </a:spcBef>
              <a:buFontTx/>
              <a:buNone/>
            </a:pPr>
            <a:r>
              <a:rPr lang="ro-RO" altLang="ro-RO" sz="2600" b="1" dirty="0"/>
              <a:t>	</a:t>
            </a:r>
          </a:p>
          <a:p>
            <a:pPr lvl="2" eaLnBrk="1" hangingPunct="1">
              <a:lnSpc>
                <a:spcPct val="110000"/>
              </a:lnSpc>
              <a:spcBef>
                <a:spcPct val="50000"/>
              </a:spcBef>
              <a:buFont typeface="Wingdings" pitchFamily="2" charset="2"/>
              <a:buChar char="Ø"/>
            </a:pPr>
            <a:r>
              <a:rPr lang="en-US" altLang="ro-RO" sz="2600" b="1" dirty="0"/>
              <a:t> </a:t>
            </a:r>
            <a:r>
              <a:rPr lang="ro-RO" altLang="ro-RO" sz="2600" b="1" dirty="0"/>
              <a:t>populația generală (inclusiv  copii și adolescenți) </a:t>
            </a:r>
          </a:p>
          <a:p>
            <a:pPr marL="914400" lvl="2" indent="0">
              <a:lnSpc>
                <a:spcPct val="110000"/>
              </a:lnSpc>
              <a:spcBef>
                <a:spcPct val="50000"/>
              </a:spcBef>
              <a:buNone/>
            </a:pPr>
            <a:endParaRPr lang="ro-RO" altLang="ro-RO" sz="2600" b="1" dirty="0"/>
          </a:p>
          <a:p>
            <a:pPr lvl="2" eaLnBrk="1" hangingPunct="1">
              <a:lnSpc>
                <a:spcPct val="110000"/>
              </a:lnSpc>
              <a:spcBef>
                <a:spcPct val="50000"/>
              </a:spcBef>
              <a:buFontTx/>
              <a:buNone/>
            </a:pPr>
            <a:endParaRPr lang="en-US" altLang="ro-RO" sz="2600" b="1" dirty="0"/>
          </a:p>
          <a:p>
            <a:pPr eaLnBrk="1" hangingPunct="1"/>
            <a:endParaRPr lang="en-US" altLang="ro-RO"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idx="4294967295"/>
          </p:nvPr>
        </p:nvSpPr>
        <p:spPr>
          <a:xfrm>
            <a:off x="536609" y="118651"/>
            <a:ext cx="9429750" cy="1170252"/>
          </a:xfrm>
        </p:spPr>
        <p:txBody>
          <a:bodyPr>
            <a:normAutofit fontScale="90000"/>
          </a:bodyPr>
          <a:lstStyle/>
          <a:p>
            <a:pPr eaLnBrk="1" hangingPunct="1">
              <a:spcBef>
                <a:spcPct val="50000"/>
              </a:spcBef>
            </a:pPr>
            <a:r>
              <a:rPr lang="fr-FR" altLang="ro-RO" sz="2400" b="1" dirty="0">
                <a:solidFill>
                  <a:srgbClr val="0070C0"/>
                </a:solidFill>
              </a:rPr>
              <a:t>ACTIVITĂŢI RECOMANDATE PENTRU DIRECŢIILE </a:t>
            </a:r>
            <a:r>
              <a:rPr lang="ro-RO" altLang="ro-RO" sz="2400" b="1" dirty="0">
                <a:solidFill>
                  <a:srgbClr val="0070C0"/>
                </a:solidFill>
              </a:rPr>
              <a:t/>
            </a:r>
            <a:br>
              <a:rPr lang="ro-RO" altLang="ro-RO" sz="2400" b="1" dirty="0">
                <a:solidFill>
                  <a:srgbClr val="0070C0"/>
                </a:solidFill>
              </a:rPr>
            </a:br>
            <a:r>
              <a:rPr lang="fr-FR" altLang="ro-RO" sz="2400" b="1" dirty="0">
                <a:solidFill>
                  <a:srgbClr val="0070C0"/>
                </a:solidFill>
              </a:rPr>
              <a:t>DE SĂNĂTATE PUBLICĂ</a:t>
            </a:r>
            <a:r>
              <a:rPr lang="fr-FR" altLang="ro-RO" sz="2400" dirty="0">
                <a:solidFill>
                  <a:srgbClr val="0070C0"/>
                </a:solidFill>
              </a:rPr>
              <a:t> </a:t>
            </a:r>
            <a:r>
              <a:rPr lang="en-US" altLang="ro-RO" sz="2400" dirty="0"/>
              <a:t/>
            </a:r>
            <a:br>
              <a:rPr lang="en-US" altLang="ro-RO" sz="2400" dirty="0"/>
            </a:br>
            <a:endParaRPr lang="en-US" altLang="ro-RO" sz="2400" dirty="0"/>
          </a:p>
        </p:txBody>
      </p:sp>
      <p:sp>
        <p:nvSpPr>
          <p:cNvPr id="23555" name="Content Placeholder 4"/>
          <p:cNvSpPr>
            <a:spLocks noGrp="1"/>
          </p:cNvSpPr>
          <p:nvPr>
            <p:ph idx="4294967295"/>
          </p:nvPr>
        </p:nvSpPr>
        <p:spPr>
          <a:xfrm>
            <a:off x="371079" y="1004468"/>
            <a:ext cx="9900874" cy="5529441"/>
          </a:xfrm>
        </p:spPr>
        <p:txBody>
          <a:bodyPr>
            <a:normAutofit fontScale="85000" lnSpcReduction="10000"/>
          </a:bodyPr>
          <a:lstStyle/>
          <a:p>
            <a:pPr algn="just" eaLnBrk="1" hangingPunct="1">
              <a:lnSpc>
                <a:spcPct val="120000"/>
              </a:lnSpc>
              <a:spcBef>
                <a:spcPct val="50000"/>
              </a:spcBef>
              <a:buFontTx/>
              <a:buNone/>
            </a:pPr>
            <a:r>
              <a:rPr lang="ro-RO" altLang="ro-RO" sz="2000" dirty="0"/>
              <a:t>1</a:t>
            </a:r>
            <a:r>
              <a:rPr lang="ro-RO" altLang="ro-RO" sz="2600" dirty="0"/>
              <a:t>. D</a:t>
            </a:r>
            <a:r>
              <a:rPr lang="en-US" altLang="ro-RO" sz="2600" dirty="0" err="1"/>
              <a:t>iseminarea</a:t>
            </a:r>
            <a:r>
              <a:rPr lang="en-US" altLang="ro-RO" sz="2600" dirty="0"/>
              <a:t> de </a:t>
            </a:r>
            <a:r>
              <a:rPr lang="en-US" altLang="ro-RO" sz="2600" dirty="0" err="1"/>
              <a:t>informaţii</a:t>
            </a:r>
            <a:r>
              <a:rPr lang="en-US" altLang="ro-RO" sz="2600" dirty="0"/>
              <a:t> </a:t>
            </a:r>
            <a:r>
              <a:rPr lang="en-US" altLang="ro-RO" sz="2600" dirty="0" err="1"/>
              <a:t>referitoare</a:t>
            </a:r>
            <a:r>
              <a:rPr lang="en-US" altLang="ro-RO" sz="2600" dirty="0"/>
              <a:t> la </a:t>
            </a:r>
            <a:r>
              <a:rPr lang="ro-RO" altLang="ro-RO" sz="2600" dirty="0"/>
              <a:t>importanţa sănătăţii orale, factori</a:t>
            </a:r>
            <a:r>
              <a:rPr lang="en-US" altLang="ro-RO" sz="2600" dirty="0" err="1"/>
              <a:t>i</a:t>
            </a:r>
            <a:r>
              <a:rPr lang="ro-RO" altLang="ro-RO" sz="2600" dirty="0"/>
              <a:t> de risc implicaţi în afecţiunile orale, modalităţi de prevenire a afecţiunilor cavității orale, igiena orală corectă</a:t>
            </a:r>
            <a:r>
              <a:rPr lang="en-US" altLang="ro-RO" sz="2600" dirty="0"/>
              <a:t>, </a:t>
            </a:r>
            <a:r>
              <a:rPr lang="en-US" altLang="ro-RO" sz="2600" dirty="0" err="1"/>
              <a:t>atât</a:t>
            </a:r>
            <a:r>
              <a:rPr lang="en-US" altLang="ro-RO" sz="2600" dirty="0"/>
              <a:t> </a:t>
            </a:r>
            <a:r>
              <a:rPr lang="en-US" altLang="ro-RO" sz="2600" dirty="0" err="1"/>
              <a:t>în</a:t>
            </a:r>
            <a:r>
              <a:rPr lang="en-US" altLang="ro-RO" sz="2600" dirty="0"/>
              <a:t> format </a:t>
            </a:r>
            <a:r>
              <a:rPr lang="en-US" altLang="ro-RO" sz="2600" dirty="0" err="1"/>
              <a:t>tipărit</a:t>
            </a:r>
            <a:r>
              <a:rPr lang="en-US" altLang="ro-RO" sz="2600" dirty="0"/>
              <a:t> </a:t>
            </a:r>
            <a:r>
              <a:rPr lang="en-US" altLang="ro-RO" sz="2600" dirty="0" err="1"/>
              <a:t>cât</a:t>
            </a:r>
            <a:r>
              <a:rPr lang="en-US" altLang="ro-RO" sz="2600" dirty="0"/>
              <a:t> </a:t>
            </a:r>
            <a:r>
              <a:rPr lang="en-US" altLang="ro-RO" sz="2600" dirty="0" err="1"/>
              <a:t>şi</a:t>
            </a:r>
            <a:r>
              <a:rPr lang="en-US" altLang="ro-RO" sz="2600" dirty="0"/>
              <a:t> </a:t>
            </a:r>
            <a:r>
              <a:rPr lang="en-US" altLang="ro-RO" sz="2600" dirty="0" err="1"/>
              <a:t>în</a:t>
            </a:r>
            <a:r>
              <a:rPr lang="en-US" altLang="ro-RO" sz="2600" dirty="0"/>
              <a:t> format electronic: </a:t>
            </a:r>
          </a:p>
          <a:p>
            <a:pPr lvl="2" algn="just" eaLnBrk="1" hangingPunct="1">
              <a:lnSpc>
                <a:spcPct val="120000"/>
              </a:lnSpc>
              <a:spcBef>
                <a:spcPct val="50000"/>
              </a:spcBef>
              <a:buFontTx/>
              <a:buBlip>
                <a:blip r:embed="rId2"/>
              </a:buBlip>
            </a:pPr>
            <a:r>
              <a:rPr lang="en-US" altLang="ro-RO" sz="2600" dirty="0"/>
              <a:t>e-mail  </a:t>
            </a:r>
            <a:r>
              <a:rPr lang="en-US" altLang="ro-RO" sz="2600" dirty="0" err="1"/>
              <a:t>și</a:t>
            </a:r>
            <a:r>
              <a:rPr lang="en-US" altLang="ro-RO" sz="2600" dirty="0"/>
              <a:t> </a:t>
            </a:r>
            <a:r>
              <a:rPr lang="en-US" altLang="ro-RO" sz="2600" dirty="0" err="1"/>
              <a:t>reţelele</a:t>
            </a:r>
            <a:r>
              <a:rPr lang="en-US" altLang="ro-RO" sz="2600" dirty="0"/>
              <a:t> </a:t>
            </a:r>
            <a:r>
              <a:rPr lang="en-US" altLang="ro-RO" sz="2600" dirty="0" err="1"/>
              <a:t>sociale</a:t>
            </a:r>
            <a:r>
              <a:rPr lang="en-US" altLang="ro-RO" sz="2600" dirty="0"/>
              <a:t>;</a:t>
            </a:r>
          </a:p>
          <a:p>
            <a:pPr lvl="2" algn="just" eaLnBrk="1" hangingPunct="1">
              <a:lnSpc>
                <a:spcPct val="120000"/>
              </a:lnSpc>
              <a:spcBef>
                <a:spcPct val="50000"/>
              </a:spcBef>
              <a:buFontTx/>
              <a:buBlip>
                <a:blip r:embed="rId2"/>
              </a:buBlip>
            </a:pPr>
            <a:r>
              <a:rPr lang="en-US" altLang="ro-RO" sz="2600" dirty="0"/>
              <a:t>website-</a:t>
            </a:r>
            <a:r>
              <a:rPr lang="en-US" altLang="ro-RO" sz="2600" dirty="0" err="1"/>
              <a:t>ul</a:t>
            </a:r>
            <a:r>
              <a:rPr lang="en-US" altLang="ro-RO" sz="2600" dirty="0"/>
              <a:t> DSP </a:t>
            </a:r>
            <a:r>
              <a:rPr lang="en-US" altLang="ro-RO" sz="2600" dirty="0" err="1"/>
              <a:t>urilor</a:t>
            </a:r>
            <a:r>
              <a:rPr lang="en-US" altLang="ro-RO" sz="2600" dirty="0"/>
              <a:t>, website-</a:t>
            </a:r>
            <a:r>
              <a:rPr lang="en-US" altLang="ro-RO" sz="2600" dirty="0" err="1"/>
              <a:t>urile</a:t>
            </a:r>
            <a:r>
              <a:rPr lang="en-US" altLang="ro-RO" sz="2600" dirty="0"/>
              <a:t> </a:t>
            </a:r>
            <a:r>
              <a:rPr lang="en-US" altLang="ro-RO" sz="2600" dirty="0" err="1"/>
              <a:t>instituţiilor</a:t>
            </a:r>
            <a:r>
              <a:rPr lang="en-US" altLang="ro-RO" sz="2600" dirty="0"/>
              <a:t> </a:t>
            </a:r>
            <a:r>
              <a:rPr lang="en-US" altLang="ro-RO" sz="2600" dirty="0" err="1"/>
              <a:t>partenere</a:t>
            </a:r>
            <a:r>
              <a:rPr lang="en-US" altLang="ro-RO" sz="2600" dirty="0"/>
              <a:t>; </a:t>
            </a:r>
          </a:p>
          <a:p>
            <a:pPr lvl="2" algn="just" eaLnBrk="1" hangingPunct="1">
              <a:lnSpc>
                <a:spcPct val="120000"/>
              </a:lnSpc>
              <a:spcBef>
                <a:spcPct val="50000"/>
              </a:spcBef>
              <a:buFontTx/>
              <a:buBlip>
                <a:blip r:embed="rId2"/>
              </a:buBlip>
            </a:pPr>
            <a:r>
              <a:rPr lang="en-US" altLang="ro-RO" sz="2600" dirty="0" err="1"/>
              <a:t>articole</a:t>
            </a:r>
            <a:r>
              <a:rPr lang="en-US" altLang="ro-RO" sz="2600" dirty="0"/>
              <a:t> </a:t>
            </a:r>
            <a:r>
              <a:rPr lang="en-US" altLang="ro-RO" sz="2600" dirty="0" err="1"/>
              <a:t>în</a:t>
            </a:r>
            <a:r>
              <a:rPr lang="en-US" altLang="ro-RO" sz="2600" dirty="0"/>
              <a:t> </a:t>
            </a:r>
            <a:r>
              <a:rPr lang="en-US" altLang="ro-RO" sz="2600" dirty="0" err="1"/>
              <a:t>ziarele</a:t>
            </a:r>
            <a:r>
              <a:rPr lang="en-US" altLang="ro-RO" sz="2600" dirty="0"/>
              <a:t> locale, </a:t>
            </a:r>
            <a:r>
              <a:rPr lang="en-US" altLang="ro-RO" sz="2600" dirty="0" err="1"/>
              <a:t>reviste</a:t>
            </a:r>
            <a:r>
              <a:rPr lang="en-US" altLang="ro-RO" sz="2600" dirty="0"/>
              <a:t>;</a:t>
            </a:r>
          </a:p>
          <a:p>
            <a:pPr lvl="2" algn="just" eaLnBrk="1" hangingPunct="1">
              <a:lnSpc>
                <a:spcPct val="120000"/>
              </a:lnSpc>
              <a:spcBef>
                <a:spcPct val="50000"/>
              </a:spcBef>
              <a:buFontTx/>
              <a:buBlip>
                <a:blip r:embed="rId2"/>
              </a:buBlip>
            </a:pPr>
            <a:r>
              <a:rPr lang="en-US" altLang="ro-RO" sz="2600" dirty="0" err="1"/>
              <a:t>emisiuni</a:t>
            </a:r>
            <a:r>
              <a:rPr lang="en-US" altLang="ro-RO" sz="2600" dirty="0"/>
              <a:t> radio </a:t>
            </a:r>
            <a:r>
              <a:rPr lang="en-US" altLang="ro-RO" sz="2600" dirty="0" err="1"/>
              <a:t>sau</a:t>
            </a:r>
            <a:r>
              <a:rPr lang="en-US" altLang="ro-RO" sz="2600" dirty="0"/>
              <a:t> TV.</a:t>
            </a:r>
            <a:r>
              <a:rPr lang="ro-RO" altLang="ro-RO" sz="2600" dirty="0"/>
              <a:t> </a:t>
            </a:r>
            <a:r>
              <a:rPr lang="en-US" altLang="ro-RO" sz="2600" dirty="0"/>
              <a:t> </a:t>
            </a:r>
          </a:p>
          <a:p>
            <a:pPr>
              <a:lnSpc>
                <a:spcPct val="120000"/>
              </a:lnSpc>
              <a:buNone/>
            </a:pPr>
            <a:r>
              <a:rPr lang="ro-RO" altLang="ro-RO" sz="2600" dirty="0"/>
              <a:t>2. </a:t>
            </a:r>
            <a:r>
              <a:rPr lang="en-US" sz="2600" dirty="0" err="1"/>
              <a:t>Dezvoltarea</a:t>
            </a:r>
            <a:r>
              <a:rPr lang="en-US" sz="2600" dirty="0"/>
              <a:t> </a:t>
            </a:r>
            <a:r>
              <a:rPr lang="en-US" sz="2600" dirty="0" err="1"/>
              <a:t>unei</a:t>
            </a:r>
            <a:r>
              <a:rPr lang="en-US" sz="2600" dirty="0"/>
              <a:t> </a:t>
            </a:r>
            <a:r>
              <a:rPr lang="en-US" sz="2600" dirty="0" err="1"/>
              <a:t>pagini</a:t>
            </a:r>
            <a:r>
              <a:rPr lang="en-US" sz="2600" dirty="0"/>
              <a:t> </a:t>
            </a:r>
            <a:r>
              <a:rPr lang="en-US" sz="2600" dirty="0" err="1"/>
              <a:t>tematice</a:t>
            </a:r>
            <a:r>
              <a:rPr lang="en-US" sz="2600" dirty="0"/>
              <a:t> </a:t>
            </a:r>
            <a:r>
              <a:rPr lang="en-US" sz="2600" dirty="0" err="1"/>
              <a:t>pe</a:t>
            </a:r>
            <a:r>
              <a:rPr lang="en-US" sz="2600" dirty="0"/>
              <a:t> site-</a:t>
            </a:r>
            <a:r>
              <a:rPr lang="en-US" sz="2600" dirty="0" err="1"/>
              <a:t>ul</a:t>
            </a:r>
            <a:r>
              <a:rPr lang="en-US" sz="2600" dirty="0"/>
              <a:t> DSP </a:t>
            </a:r>
            <a:r>
              <a:rPr lang="en-US" sz="2600" dirty="0" err="1"/>
              <a:t>pentru</a:t>
            </a:r>
            <a:r>
              <a:rPr lang="en-US" sz="2600" dirty="0"/>
              <a:t> </a:t>
            </a:r>
            <a:r>
              <a:rPr lang="en-US" sz="2600" dirty="0" err="1"/>
              <a:t>mediatizarea</a:t>
            </a:r>
            <a:r>
              <a:rPr lang="en-US" sz="2600" dirty="0"/>
              <a:t> </a:t>
            </a:r>
            <a:r>
              <a:rPr lang="en-US" sz="2600" dirty="0" err="1"/>
              <a:t>evenimentelor</a:t>
            </a:r>
            <a:r>
              <a:rPr lang="en-US" sz="2600" dirty="0"/>
              <a:t> locale</a:t>
            </a:r>
            <a:r>
              <a:rPr lang="ro-RO" sz="2600" dirty="0"/>
              <a:t>, martie 2021.</a:t>
            </a:r>
          </a:p>
          <a:p>
            <a:pPr>
              <a:lnSpc>
                <a:spcPct val="120000"/>
              </a:lnSpc>
              <a:buNone/>
            </a:pPr>
            <a:r>
              <a:rPr lang="ro-RO" sz="2600" dirty="0"/>
              <a:t>3.  </a:t>
            </a:r>
            <a:r>
              <a:rPr lang="en-US" sz="2600" dirty="0" err="1"/>
              <a:t>Interven</a:t>
            </a:r>
            <a:r>
              <a:rPr lang="ro-RO" sz="2600" dirty="0"/>
              <a:t>ţ</a:t>
            </a:r>
            <a:r>
              <a:rPr lang="en-US" sz="2600" dirty="0"/>
              <a:t>ii media local</a:t>
            </a:r>
            <a:r>
              <a:rPr lang="ro-RO" sz="2600" dirty="0"/>
              <a:t>ă</a:t>
            </a:r>
            <a:r>
              <a:rPr lang="en-US" sz="2600" dirty="0"/>
              <a:t> (</a:t>
            </a:r>
            <a:r>
              <a:rPr lang="ro-RO" sz="2600" dirty="0"/>
              <a:t>on-line prin site-ul DSP, </a:t>
            </a:r>
            <a:r>
              <a:rPr lang="en-US" sz="2600" dirty="0" err="1"/>
              <a:t>presa</a:t>
            </a:r>
            <a:r>
              <a:rPr lang="en-US" sz="2600" dirty="0"/>
              <a:t> </a:t>
            </a:r>
            <a:r>
              <a:rPr lang="en-US" sz="2600" dirty="0" err="1"/>
              <a:t>scris</a:t>
            </a:r>
            <a:r>
              <a:rPr lang="ro-RO" sz="2600" dirty="0"/>
              <a:t>ă</a:t>
            </a:r>
            <a:r>
              <a:rPr lang="en-US" sz="2600" dirty="0"/>
              <a:t>, radio, TV)</a:t>
            </a:r>
            <a:r>
              <a:rPr lang="ro-RO" sz="2600" dirty="0"/>
              <a:t> folosind proiectul de </a:t>
            </a:r>
            <a:r>
              <a:rPr lang="ro-RO" sz="2600" b="1" dirty="0"/>
              <a:t>Comunicat de Presă</a:t>
            </a:r>
            <a:r>
              <a:rPr lang="en-US" sz="2600" dirty="0"/>
              <a:t>.</a:t>
            </a:r>
          </a:p>
          <a:p>
            <a:pPr>
              <a:lnSpc>
                <a:spcPct val="150000"/>
              </a:lnSpc>
              <a:buNone/>
            </a:pPr>
            <a:r>
              <a:rPr lang="en-US" altLang="ro-RO" sz="1800" dirty="0">
                <a:solidFill>
                  <a:srgbClr val="FF0000"/>
                </a:solidFill>
              </a:rPr>
              <a:t> </a:t>
            </a:r>
            <a:endParaRPr lang="en-US" altLang="ro-RO" sz="1800" b="1" dirty="0">
              <a:solidFill>
                <a:schemeClr val="tx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idx="4294967295"/>
          </p:nvPr>
        </p:nvSpPr>
        <p:spPr>
          <a:xfrm>
            <a:off x="452934" y="341324"/>
            <a:ext cx="9429750" cy="1170252"/>
          </a:xfrm>
        </p:spPr>
        <p:txBody>
          <a:bodyPr>
            <a:normAutofit/>
          </a:bodyPr>
          <a:lstStyle/>
          <a:p>
            <a:pPr eaLnBrk="1" hangingPunct="1"/>
            <a:r>
              <a:rPr lang="ro-RO" altLang="ro-RO" sz="3600" b="1" dirty="0">
                <a:solidFill>
                  <a:srgbClr val="00B0F0"/>
                </a:solidFill>
              </a:rPr>
              <a:t> </a:t>
            </a:r>
            <a:r>
              <a:rPr lang="ro-RO" altLang="ro-RO" sz="3600" b="1" dirty="0">
                <a:solidFill>
                  <a:srgbClr val="0070C0"/>
                </a:solidFill>
              </a:rPr>
              <a:t>PARTENERI  PROPUŞI</a:t>
            </a:r>
            <a:endParaRPr lang="en-US" altLang="ro-RO" sz="3600" b="1" dirty="0">
              <a:solidFill>
                <a:srgbClr val="0070C0"/>
              </a:solidFill>
            </a:endParaRPr>
          </a:p>
        </p:txBody>
      </p:sp>
      <p:sp>
        <p:nvSpPr>
          <p:cNvPr id="12291" name="Content Placeholder 4"/>
          <p:cNvSpPr>
            <a:spLocks noGrp="1"/>
          </p:cNvSpPr>
          <p:nvPr>
            <p:ph idx="4294967295"/>
          </p:nvPr>
        </p:nvSpPr>
        <p:spPr>
          <a:xfrm>
            <a:off x="611188" y="1638355"/>
            <a:ext cx="9429750" cy="4633874"/>
          </a:xfrm>
        </p:spPr>
        <p:txBody>
          <a:bodyPr>
            <a:normAutofit/>
          </a:bodyPr>
          <a:lstStyle/>
          <a:p>
            <a:pPr eaLnBrk="1" hangingPunct="1">
              <a:buNone/>
            </a:pPr>
            <a:endParaRPr lang="it-IT" altLang="ro-RO" sz="2000" dirty="0"/>
          </a:p>
          <a:p>
            <a:pPr eaLnBrk="1" hangingPunct="1">
              <a:lnSpc>
                <a:spcPct val="160000"/>
              </a:lnSpc>
            </a:pPr>
            <a:r>
              <a:rPr lang="it-IT" altLang="ro-RO" sz="2600" b="1" dirty="0"/>
              <a:t>Administra</a:t>
            </a:r>
            <a:r>
              <a:rPr lang="ro-RO" altLang="ro-RO" sz="2600" b="1" dirty="0"/>
              <a:t>ţ</a:t>
            </a:r>
            <a:r>
              <a:rPr lang="it-IT" altLang="ro-RO" sz="2600" b="1" dirty="0"/>
              <a:t>ia Public</a:t>
            </a:r>
            <a:r>
              <a:rPr lang="ro-RO" altLang="ro-RO" sz="2600" b="1" dirty="0"/>
              <a:t>ă</a:t>
            </a:r>
            <a:r>
              <a:rPr lang="it-IT" altLang="ro-RO" sz="2600" b="1" dirty="0"/>
              <a:t> Local</a:t>
            </a:r>
            <a:r>
              <a:rPr lang="ro-RO" altLang="ro-RO" sz="2600" b="1" dirty="0"/>
              <a:t>ă</a:t>
            </a:r>
            <a:r>
              <a:rPr lang="it-IT" altLang="ro-RO" sz="2600" b="1" dirty="0"/>
              <a:t>/</a:t>
            </a:r>
            <a:r>
              <a:rPr lang="ro-RO" altLang="ro-RO" sz="2600" b="1" dirty="0"/>
              <a:t>C</a:t>
            </a:r>
            <a:r>
              <a:rPr lang="it-IT" altLang="ro-RO" sz="2600" b="1" dirty="0"/>
              <a:t>entral</a:t>
            </a:r>
            <a:r>
              <a:rPr lang="ro-RO" altLang="ro-RO" sz="2600" b="1" dirty="0"/>
              <a:t>ă</a:t>
            </a:r>
            <a:endParaRPr lang="it-IT" altLang="ro-RO" sz="2600" b="1" dirty="0"/>
          </a:p>
          <a:p>
            <a:pPr eaLnBrk="1" hangingPunct="1">
              <a:lnSpc>
                <a:spcPct val="160000"/>
              </a:lnSpc>
            </a:pPr>
            <a:r>
              <a:rPr lang="it-IT" altLang="ro-RO" sz="2600" b="1" dirty="0"/>
              <a:t>Presa scris</a:t>
            </a:r>
            <a:r>
              <a:rPr lang="ro-RO" altLang="ro-RO" sz="2600" b="1" dirty="0"/>
              <a:t>ă</a:t>
            </a:r>
            <a:r>
              <a:rPr lang="it-IT" altLang="ro-RO" sz="2600" b="1" dirty="0"/>
              <a:t> </a:t>
            </a:r>
            <a:r>
              <a:rPr lang="ro-RO" altLang="ro-RO" sz="2600" b="1" dirty="0"/>
              <a:t>ş</a:t>
            </a:r>
            <a:r>
              <a:rPr lang="it-IT" altLang="ro-RO" sz="2600" b="1" dirty="0"/>
              <a:t>i audio-vizual</a:t>
            </a:r>
            <a:r>
              <a:rPr lang="ro-RO" altLang="ro-RO" sz="2600" b="1" dirty="0"/>
              <a:t>ă</a:t>
            </a:r>
            <a:endParaRPr lang="it-IT" altLang="ro-RO" sz="2600" b="1" dirty="0"/>
          </a:p>
          <a:p>
            <a:pPr eaLnBrk="1" hangingPunct="1">
              <a:lnSpc>
                <a:spcPct val="160000"/>
              </a:lnSpc>
            </a:pPr>
            <a:r>
              <a:rPr lang="it-IT" altLang="ro-RO" sz="2600" b="1" dirty="0"/>
              <a:t>Profesioni</a:t>
            </a:r>
            <a:r>
              <a:rPr lang="ro-RO" altLang="ro-RO" sz="2600" b="1" dirty="0"/>
              <a:t>ş</a:t>
            </a:r>
            <a:r>
              <a:rPr lang="it-IT" altLang="ro-RO" sz="2600" b="1" dirty="0"/>
              <a:t>ti din sistemul medical</a:t>
            </a:r>
          </a:p>
          <a:p>
            <a:pPr eaLnBrk="1" hangingPunct="1">
              <a:lnSpc>
                <a:spcPct val="160000"/>
              </a:lnSpc>
            </a:pPr>
            <a:r>
              <a:rPr lang="it-IT" altLang="ro-RO" sz="2600" b="1" dirty="0"/>
              <a:t>Organiza</a:t>
            </a:r>
            <a:r>
              <a:rPr lang="ro-RO" altLang="ro-RO" sz="2600" b="1" dirty="0"/>
              <a:t>ţ</a:t>
            </a:r>
            <a:r>
              <a:rPr lang="it-IT" altLang="ro-RO" sz="2600" b="1" dirty="0"/>
              <a:t>ii neguvernamentale</a:t>
            </a:r>
          </a:p>
          <a:p>
            <a:pPr eaLnBrk="1" hangingPunct="1">
              <a:lnSpc>
                <a:spcPct val="160000"/>
              </a:lnSpc>
            </a:pPr>
            <a:r>
              <a:rPr lang="ro-RO" altLang="ro-RO" sz="2600" b="1" dirty="0"/>
              <a:t>Inspectoratul şcolar judeţean</a:t>
            </a:r>
            <a:endParaRPr lang="it-IT" altLang="ro-RO" sz="2600" b="1" dirty="0"/>
          </a:p>
          <a:p>
            <a:pPr eaLnBrk="1" hangingPunct="1"/>
            <a:endParaRPr lang="en-US" altLang="ro-RO" sz="2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3"/>
          <p:cNvSpPr>
            <a:spLocks noGrp="1"/>
          </p:cNvSpPr>
          <p:nvPr>
            <p:ph type="title"/>
          </p:nvPr>
        </p:nvSpPr>
        <p:spPr>
          <a:xfrm>
            <a:off x="536609" y="118651"/>
            <a:ext cx="9429750" cy="1170252"/>
          </a:xfrm>
        </p:spPr>
        <p:txBody>
          <a:bodyPr>
            <a:noAutofit/>
          </a:bodyPr>
          <a:lstStyle/>
          <a:p>
            <a:pPr eaLnBrk="1" hangingPunct="1"/>
            <a:r>
              <a:rPr lang="it-IT" altLang="ro-RO" sz="3600" b="1" dirty="0">
                <a:solidFill>
                  <a:srgbClr val="0070C0"/>
                </a:solidFill>
              </a:rPr>
              <a:t>INDICATORI DE MONITORIZARE </a:t>
            </a:r>
            <a:r>
              <a:rPr lang="ro-RO" altLang="ro-RO" sz="3600" b="1" dirty="0">
                <a:solidFill>
                  <a:srgbClr val="0070C0"/>
                </a:solidFill>
              </a:rPr>
              <a:t/>
            </a:r>
            <a:br>
              <a:rPr lang="ro-RO" altLang="ro-RO" sz="3600" b="1" dirty="0">
                <a:solidFill>
                  <a:srgbClr val="0070C0"/>
                </a:solidFill>
              </a:rPr>
            </a:br>
            <a:r>
              <a:rPr lang="ro-RO" altLang="ro-RO" sz="3600" b="1" dirty="0">
                <a:solidFill>
                  <a:srgbClr val="0070C0"/>
                </a:solidFill>
              </a:rPr>
              <a:t>EVALUARE </a:t>
            </a:r>
            <a:r>
              <a:rPr lang="it-IT" altLang="ro-RO" sz="3600" b="1" dirty="0">
                <a:solidFill>
                  <a:srgbClr val="0070C0"/>
                </a:solidFill>
              </a:rPr>
              <a:t>LA FINALUL CAMPANIEI </a:t>
            </a:r>
            <a:endParaRPr lang="en-US" altLang="ro-RO" sz="3600" dirty="0">
              <a:solidFill>
                <a:srgbClr val="0070C0"/>
              </a:solidFill>
            </a:endParaRPr>
          </a:p>
        </p:txBody>
      </p:sp>
      <p:sp>
        <p:nvSpPr>
          <p:cNvPr id="29699" name="Content Placeholder 4"/>
          <p:cNvSpPr>
            <a:spLocks noGrp="1"/>
          </p:cNvSpPr>
          <p:nvPr>
            <p:ph idx="1"/>
          </p:nvPr>
        </p:nvSpPr>
        <p:spPr>
          <a:xfrm>
            <a:off x="436562" y="2028437"/>
            <a:ext cx="9735344" cy="3920719"/>
          </a:xfrm>
        </p:spPr>
        <p:txBody>
          <a:bodyPr>
            <a:normAutofit fontScale="92500" lnSpcReduction="10000"/>
          </a:bodyPr>
          <a:lstStyle/>
          <a:p>
            <a:pPr eaLnBrk="1" hangingPunct="1">
              <a:lnSpc>
                <a:spcPct val="70000"/>
              </a:lnSpc>
              <a:spcBef>
                <a:spcPct val="50000"/>
              </a:spcBef>
              <a:buClr>
                <a:schemeClr val="folHlink"/>
              </a:buClr>
              <a:buFont typeface="Wingdings" pitchFamily="2" charset="2"/>
              <a:buChar char="§"/>
            </a:pPr>
            <a:r>
              <a:rPr lang="ro-RO" altLang="ro-RO" sz="2600" noProof="1">
                <a:latin typeface="Calibri" pitchFamily="34" charset="0"/>
              </a:rPr>
              <a:t>Număr de materiale informative distribuite </a:t>
            </a:r>
            <a:r>
              <a:rPr lang="en-US" altLang="ro-RO" sz="2600" noProof="1">
                <a:latin typeface="Calibri" pitchFamily="34" charset="0"/>
              </a:rPr>
              <a:t>;</a:t>
            </a:r>
            <a:endParaRPr lang="ro-RO" altLang="ro-RO" sz="2600" noProof="1">
              <a:latin typeface="Calibri" pitchFamily="34" charset="0"/>
            </a:endParaRPr>
          </a:p>
          <a:p>
            <a:pPr eaLnBrk="1" hangingPunct="1">
              <a:lnSpc>
                <a:spcPct val="70000"/>
              </a:lnSpc>
              <a:spcBef>
                <a:spcPct val="50000"/>
              </a:spcBef>
              <a:buClr>
                <a:schemeClr val="folHlink"/>
              </a:buClr>
              <a:buFont typeface="Wingdings" pitchFamily="2" charset="2"/>
              <a:buChar char="§"/>
            </a:pPr>
            <a:r>
              <a:rPr lang="ro-RO" altLang="ro-RO" sz="2600" noProof="1">
                <a:latin typeface="Calibri" pitchFamily="34" charset="0"/>
              </a:rPr>
              <a:t>Număr de articole, comunicate, alte materiale în format electronic sau </a:t>
            </a:r>
            <a:endParaRPr lang="en-US" altLang="ro-RO" sz="2600" noProof="1">
              <a:latin typeface="Calibri" pitchFamily="34" charset="0"/>
            </a:endParaRPr>
          </a:p>
          <a:p>
            <a:pPr marL="0" indent="0" eaLnBrk="1" hangingPunct="1">
              <a:lnSpc>
                <a:spcPct val="70000"/>
              </a:lnSpc>
              <a:spcBef>
                <a:spcPct val="50000"/>
              </a:spcBef>
              <a:buClr>
                <a:schemeClr val="folHlink"/>
              </a:buClr>
              <a:buNone/>
            </a:pPr>
            <a:r>
              <a:rPr lang="en-US" altLang="ro-RO" sz="2600" noProof="1">
                <a:latin typeface="Calibri" pitchFamily="34" charset="0"/>
              </a:rPr>
              <a:t>      </a:t>
            </a:r>
            <a:r>
              <a:rPr lang="ro-RO" altLang="ro-RO" sz="2600" noProof="1">
                <a:latin typeface="Calibri" pitchFamily="34" charset="0"/>
              </a:rPr>
              <a:t>presă</a:t>
            </a:r>
            <a:r>
              <a:rPr lang="en-US" altLang="ro-RO" sz="2600" noProof="1">
                <a:latin typeface="Calibri" pitchFamily="34" charset="0"/>
              </a:rPr>
              <a:t>;</a:t>
            </a:r>
            <a:endParaRPr lang="ro-RO" altLang="ro-RO" sz="2600" noProof="1">
              <a:latin typeface="Calibri" pitchFamily="34" charset="0"/>
            </a:endParaRPr>
          </a:p>
          <a:p>
            <a:pPr eaLnBrk="1" hangingPunct="1">
              <a:lnSpc>
                <a:spcPct val="70000"/>
              </a:lnSpc>
              <a:spcBef>
                <a:spcPct val="50000"/>
              </a:spcBef>
              <a:buClr>
                <a:schemeClr val="folHlink"/>
              </a:buClr>
              <a:buFont typeface="Wingdings" pitchFamily="2" charset="2"/>
              <a:buChar char="§"/>
            </a:pPr>
            <a:r>
              <a:rPr lang="ro-RO" altLang="ro-RO" sz="2600" noProof="1">
                <a:latin typeface="Calibri" pitchFamily="34" charset="0"/>
              </a:rPr>
              <a:t>Număr de seminarii, conferinţe, mese rotunde, întâlniri sau emisiuni </a:t>
            </a:r>
            <a:endParaRPr lang="en-US" altLang="ro-RO" sz="2600" noProof="1">
              <a:latin typeface="Calibri" pitchFamily="34" charset="0"/>
            </a:endParaRPr>
          </a:p>
          <a:p>
            <a:pPr marL="0" indent="0" eaLnBrk="1" hangingPunct="1">
              <a:lnSpc>
                <a:spcPct val="70000"/>
              </a:lnSpc>
              <a:spcBef>
                <a:spcPct val="50000"/>
              </a:spcBef>
              <a:buClr>
                <a:schemeClr val="folHlink"/>
              </a:buClr>
              <a:buNone/>
            </a:pPr>
            <a:r>
              <a:rPr lang="en-US" altLang="ro-RO" sz="2600" noProof="1">
                <a:latin typeface="Calibri" pitchFamily="34" charset="0"/>
              </a:rPr>
              <a:t>     </a:t>
            </a:r>
            <a:r>
              <a:rPr lang="ro-RO" altLang="ro-RO" sz="2600" noProof="1">
                <a:latin typeface="Calibri" pitchFamily="34" charset="0"/>
              </a:rPr>
              <a:t>radio/TV</a:t>
            </a:r>
            <a:r>
              <a:rPr lang="en-US" altLang="ro-RO" sz="2600" noProof="1">
                <a:latin typeface="Calibri" pitchFamily="34" charset="0"/>
              </a:rPr>
              <a:t>;</a:t>
            </a:r>
            <a:endParaRPr lang="ro-RO" altLang="ro-RO" sz="2600" noProof="1">
              <a:latin typeface="Calibri" pitchFamily="34" charset="0"/>
            </a:endParaRPr>
          </a:p>
          <a:p>
            <a:pPr eaLnBrk="1" hangingPunct="1">
              <a:lnSpc>
                <a:spcPct val="70000"/>
              </a:lnSpc>
              <a:spcBef>
                <a:spcPct val="50000"/>
              </a:spcBef>
              <a:buClr>
                <a:schemeClr val="folHlink"/>
              </a:buClr>
              <a:buFont typeface="Wingdings" pitchFamily="2" charset="2"/>
              <a:buChar char="§"/>
            </a:pPr>
            <a:r>
              <a:rPr lang="ro-RO" altLang="ro-RO" sz="2600" noProof="1">
                <a:latin typeface="Calibri" pitchFamily="34" charset="0"/>
              </a:rPr>
              <a:t>Număr de instituţii (şcoli, cabinete medicale, etc.) implicate în </a:t>
            </a:r>
            <a:endParaRPr lang="en-US" altLang="ro-RO" sz="2600" noProof="1">
              <a:latin typeface="Calibri" pitchFamily="34" charset="0"/>
            </a:endParaRPr>
          </a:p>
          <a:p>
            <a:pPr marL="0" indent="0" eaLnBrk="1" hangingPunct="1">
              <a:lnSpc>
                <a:spcPct val="70000"/>
              </a:lnSpc>
              <a:spcBef>
                <a:spcPct val="50000"/>
              </a:spcBef>
              <a:buClr>
                <a:schemeClr val="folHlink"/>
              </a:buClr>
              <a:buNone/>
            </a:pPr>
            <a:r>
              <a:rPr lang="en-US" altLang="ro-RO" sz="2600" noProof="1">
                <a:latin typeface="Calibri" pitchFamily="34" charset="0"/>
              </a:rPr>
              <a:t>      </a:t>
            </a:r>
            <a:r>
              <a:rPr lang="ro-RO" altLang="ro-RO" sz="2600" noProof="1">
                <a:latin typeface="Calibri" pitchFamily="34" charset="0"/>
              </a:rPr>
              <a:t>campanie</a:t>
            </a:r>
            <a:r>
              <a:rPr lang="en-US" altLang="ro-RO" sz="2600" noProof="1">
                <a:latin typeface="Calibri" pitchFamily="34" charset="0"/>
              </a:rPr>
              <a:t>.</a:t>
            </a:r>
            <a:r>
              <a:rPr lang="ro-RO" altLang="ro-RO" sz="2600" noProof="1">
                <a:latin typeface="Calibri" pitchFamily="34" charset="0"/>
              </a:rPr>
              <a:t> </a:t>
            </a:r>
          </a:p>
          <a:p>
            <a:pPr eaLnBrk="1" hangingPunct="1">
              <a:lnSpc>
                <a:spcPct val="50000"/>
              </a:lnSpc>
              <a:spcBef>
                <a:spcPct val="50000"/>
              </a:spcBef>
              <a:buFont typeface="Wingdings" pitchFamily="2" charset="2"/>
              <a:buNone/>
            </a:pPr>
            <a:endParaRPr lang="ro-RO" altLang="ro-RO" sz="2600" b="1" noProof="1">
              <a:latin typeface="Calibri" pitchFamily="34" charset="0"/>
            </a:endParaRPr>
          </a:p>
          <a:p>
            <a:pPr eaLnBrk="1" hangingPunct="1">
              <a:lnSpc>
                <a:spcPct val="50000"/>
              </a:lnSpc>
              <a:spcBef>
                <a:spcPct val="50000"/>
              </a:spcBef>
              <a:buFont typeface="Wingdings" pitchFamily="2" charset="2"/>
              <a:buNone/>
            </a:pPr>
            <a:r>
              <a:rPr lang="ro-RO" altLang="ro-RO" sz="2600" b="1" noProof="1">
                <a:latin typeface="Calibri" pitchFamily="34" charset="0"/>
              </a:rPr>
              <a:t>Indicatori de eficienţă</a:t>
            </a:r>
            <a:r>
              <a:rPr lang="ro-RO" altLang="ro-RO" sz="2600" noProof="1">
                <a:latin typeface="Calibri" pitchFamily="34" charset="0"/>
              </a:rPr>
              <a:t> </a:t>
            </a:r>
          </a:p>
          <a:p>
            <a:pPr eaLnBrk="1" hangingPunct="1">
              <a:lnSpc>
                <a:spcPct val="50000"/>
              </a:lnSpc>
              <a:spcBef>
                <a:spcPct val="50000"/>
              </a:spcBef>
              <a:buClr>
                <a:schemeClr val="folHlink"/>
              </a:buClr>
              <a:buFont typeface="Wingdings" pitchFamily="2" charset="2"/>
              <a:buChar char="§"/>
            </a:pPr>
            <a:r>
              <a:rPr lang="ro-RO" altLang="ro-RO" sz="2600" noProof="1">
                <a:latin typeface="Calibri" pitchFamily="34" charset="0"/>
              </a:rPr>
              <a:t>cost mediu/campanie judeţeană</a:t>
            </a:r>
            <a:r>
              <a:rPr lang="en-US" altLang="ro-RO" sz="2600" noProof="1">
                <a:latin typeface="Calibri" pitchFamily="34" charset="0"/>
              </a:rPr>
              <a:t>;</a:t>
            </a:r>
            <a:endParaRPr lang="ro-RO" altLang="ro-RO" sz="2600" noProof="1">
              <a:latin typeface="Calibri" pitchFamily="34" charset="0"/>
            </a:endParaRPr>
          </a:p>
          <a:p>
            <a:pPr eaLnBrk="1" hangingPunct="1"/>
            <a:endParaRPr lang="en-US" altLang="ro-RO" sz="2400" dirty="0">
              <a:latin typeface="Garamond" pitchFamily="18" charset="0"/>
            </a:endParaRPr>
          </a:p>
        </p:txBody>
      </p:sp>
      <p:sp>
        <p:nvSpPr>
          <p:cNvPr id="29700" name="Rectangle 8"/>
          <p:cNvSpPr>
            <a:spLocks noChangeArrowheads="1"/>
          </p:cNvSpPr>
          <p:nvPr/>
        </p:nvSpPr>
        <p:spPr bwMode="auto">
          <a:xfrm>
            <a:off x="536610" y="1298657"/>
            <a:ext cx="2097369" cy="472672"/>
          </a:xfrm>
          <a:prstGeom prst="rect">
            <a:avLst/>
          </a:prstGeom>
          <a:noFill/>
          <a:ln w="9525">
            <a:noFill/>
            <a:miter lim="800000"/>
            <a:headEnd/>
            <a:tailEnd/>
          </a:ln>
        </p:spPr>
        <p:txBody>
          <a:bodyPr wrap="none">
            <a:spAutoFit/>
          </a:bodyPr>
          <a:lstStyle/>
          <a:p>
            <a:pPr eaLnBrk="1" hangingPunct="1"/>
            <a:r>
              <a:rPr lang="ro-RO" altLang="ro-RO" sz="2400" b="1" noProof="1">
                <a:latin typeface="Calibri" pitchFamily="34" charset="0"/>
              </a:rPr>
              <a:t>Indicatori fizici</a:t>
            </a:r>
            <a:r>
              <a:rPr lang="ro-RO" altLang="ro-RO" noProof="1">
                <a:latin typeface="Calibri" pitchFamily="34" charset="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2" y="0"/>
            <a:ext cx="10477501" cy="1102902"/>
          </a:xfrm>
          <a:prstGeom prst="rect">
            <a:avLst/>
          </a:prstGeom>
          <a:noFill/>
          <a:ln w="9525">
            <a:noFill/>
            <a:miter lim="800000"/>
            <a:headEnd/>
            <a:tailEnd/>
          </a:ln>
        </p:spPr>
        <p:txBody>
          <a:bodyPr wrap="square">
            <a:spAutoFit/>
          </a:bodyPr>
          <a:lstStyle/>
          <a:p>
            <a:pPr eaLnBrk="1" hangingPunct="1"/>
            <a:r>
              <a:rPr lang="ro-RO" altLang="ro-RO" sz="3200" b="1" dirty="0">
                <a:solidFill>
                  <a:schemeClr val="tx2"/>
                </a:solidFill>
              </a:rPr>
              <a:t>Termen de raportare- în termen de 5 zile de la primirea metodologiei, DSP jud trimite către CRSP Iaşi şi CNEPSS</a:t>
            </a:r>
            <a:endParaRPr lang="en-US" altLang="ro-RO" sz="3200" b="1" dirty="0">
              <a:solidFill>
                <a:schemeClr val="tx2"/>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868032421"/>
              </p:ext>
            </p:extLst>
          </p:nvPr>
        </p:nvGraphicFramePr>
        <p:xfrm>
          <a:off x="349250" y="1794387"/>
          <a:ext cx="9901098" cy="3841515"/>
        </p:xfrm>
        <a:graphic>
          <a:graphicData uri="http://schemas.openxmlformats.org/drawingml/2006/table">
            <a:tbl>
              <a:tblPr/>
              <a:tblGrid>
                <a:gridCol w="597601">
                  <a:extLst>
                    <a:ext uri="{9D8B030D-6E8A-4147-A177-3AD203B41FA5}">
                      <a16:colId xmlns:a16="http://schemas.microsoft.com/office/drawing/2014/main" xmlns="" val="20000"/>
                    </a:ext>
                  </a:extLst>
                </a:gridCol>
                <a:gridCol w="821701">
                  <a:extLst>
                    <a:ext uri="{9D8B030D-6E8A-4147-A177-3AD203B41FA5}">
                      <a16:colId xmlns:a16="http://schemas.microsoft.com/office/drawing/2014/main" xmlns="" val="20001"/>
                    </a:ext>
                  </a:extLst>
                </a:gridCol>
                <a:gridCol w="971102">
                  <a:extLst>
                    <a:ext uri="{9D8B030D-6E8A-4147-A177-3AD203B41FA5}">
                      <a16:colId xmlns:a16="http://schemas.microsoft.com/office/drawing/2014/main" xmlns="" val="20002"/>
                    </a:ext>
                  </a:extLst>
                </a:gridCol>
                <a:gridCol w="672302">
                  <a:extLst>
                    <a:ext uri="{9D8B030D-6E8A-4147-A177-3AD203B41FA5}">
                      <a16:colId xmlns:a16="http://schemas.microsoft.com/office/drawing/2014/main" xmlns="" val="20003"/>
                    </a:ext>
                  </a:extLst>
                </a:gridCol>
                <a:gridCol w="747002">
                  <a:extLst>
                    <a:ext uri="{9D8B030D-6E8A-4147-A177-3AD203B41FA5}">
                      <a16:colId xmlns:a16="http://schemas.microsoft.com/office/drawing/2014/main" xmlns="" val="20004"/>
                    </a:ext>
                  </a:extLst>
                </a:gridCol>
                <a:gridCol w="821701">
                  <a:extLst>
                    <a:ext uri="{9D8B030D-6E8A-4147-A177-3AD203B41FA5}">
                      <a16:colId xmlns:a16="http://schemas.microsoft.com/office/drawing/2014/main" xmlns="" val="20005"/>
                    </a:ext>
                  </a:extLst>
                </a:gridCol>
                <a:gridCol w="821701">
                  <a:extLst>
                    <a:ext uri="{9D8B030D-6E8A-4147-A177-3AD203B41FA5}">
                      <a16:colId xmlns:a16="http://schemas.microsoft.com/office/drawing/2014/main" xmlns="" val="20006"/>
                    </a:ext>
                  </a:extLst>
                </a:gridCol>
                <a:gridCol w="475592">
                  <a:extLst>
                    <a:ext uri="{9D8B030D-6E8A-4147-A177-3AD203B41FA5}">
                      <a16:colId xmlns:a16="http://schemas.microsoft.com/office/drawing/2014/main" xmlns="" val="20007"/>
                    </a:ext>
                  </a:extLst>
                </a:gridCol>
                <a:gridCol w="543653">
                  <a:extLst>
                    <a:ext uri="{9D8B030D-6E8A-4147-A177-3AD203B41FA5}">
                      <a16:colId xmlns:a16="http://schemas.microsoft.com/office/drawing/2014/main" xmlns="" val="20008"/>
                    </a:ext>
                  </a:extLst>
                </a:gridCol>
                <a:gridCol w="543653">
                  <a:extLst>
                    <a:ext uri="{9D8B030D-6E8A-4147-A177-3AD203B41FA5}">
                      <a16:colId xmlns:a16="http://schemas.microsoft.com/office/drawing/2014/main" xmlns="" val="20009"/>
                    </a:ext>
                  </a:extLst>
                </a:gridCol>
                <a:gridCol w="406701">
                  <a:extLst>
                    <a:ext uri="{9D8B030D-6E8A-4147-A177-3AD203B41FA5}">
                      <a16:colId xmlns:a16="http://schemas.microsoft.com/office/drawing/2014/main" xmlns="" val="20010"/>
                    </a:ext>
                  </a:extLst>
                </a:gridCol>
                <a:gridCol w="993226">
                  <a:extLst>
                    <a:ext uri="{9D8B030D-6E8A-4147-A177-3AD203B41FA5}">
                      <a16:colId xmlns:a16="http://schemas.microsoft.com/office/drawing/2014/main" xmlns="" val="20011"/>
                    </a:ext>
                  </a:extLst>
                </a:gridCol>
                <a:gridCol w="686700">
                  <a:extLst>
                    <a:ext uri="{9D8B030D-6E8A-4147-A177-3AD203B41FA5}">
                      <a16:colId xmlns:a16="http://schemas.microsoft.com/office/drawing/2014/main" xmlns="" val="20012"/>
                    </a:ext>
                  </a:extLst>
                </a:gridCol>
                <a:gridCol w="798463">
                  <a:extLst>
                    <a:ext uri="{9D8B030D-6E8A-4147-A177-3AD203B41FA5}">
                      <a16:colId xmlns:a16="http://schemas.microsoft.com/office/drawing/2014/main" xmlns="" val="20013"/>
                    </a:ext>
                  </a:extLst>
                </a:gridCol>
              </a:tblGrid>
              <a:tr h="853251">
                <a:tc rowSpan="2">
                  <a:txBody>
                    <a:bodyPr/>
                    <a:lstStyle/>
                    <a:p>
                      <a:pPr>
                        <a:lnSpc>
                          <a:spcPct val="115000"/>
                        </a:lnSpc>
                        <a:spcAft>
                          <a:spcPts val="0"/>
                        </a:spcAft>
                      </a:pPr>
                      <a:r>
                        <a:rPr lang="en-US" sz="1000" b="1" dirty="0" err="1">
                          <a:latin typeface="Times New Roman"/>
                          <a:ea typeface="Calibri"/>
                          <a:cs typeface="Times New Roman"/>
                        </a:rPr>
                        <a:t>Județ</a:t>
                      </a:r>
                      <a:endParaRPr lang="en-US" sz="1000" dirty="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dirty="0" err="1">
                          <a:latin typeface="Times New Roman"/>
                          <a:ea typeface="Calibri"/>
                          <a:cs typeface="Times New Roman"/>
                        </a:rPr>
                        <a:t>Activități</a:t>
                      </a:r>
                      <a:r>
                        <a:rPr lang="en-US" sz="1000" b="1" dirty="0">
                          <a:latin typeface="Times New Roman"/>
                          <a:ea typeface="Calibri"/>
                          <a:cs typeface="Times New Roman"/>
                        </a:rPr>
                        <a:t> </a:t>
                      </a:r>
                      <a:r>
                        <a:rPr lang="en-US" sz="1000" b="1" dirty="0" err="1">
                          <a:latin typeface="Times New Roman"/>
                          <a:ea typeface="Calibri"/>
                          <a:cs typeface="Times New Roman"/>
                        </a:rPr>
                        <a:t>planificate</a:t>
                      </a:r>
                      <a:endParaRPr lang="en-US" sz="1000" dirty="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a:latin typeface="Times New Roman"/>
                          <a:ea typeface="Calibri"/>
                          <a:cs typeface="Times New Roman"/>
                        </a:rPr>
                        <a:t>Parteneri de campanile identificați (enumerare)</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nSpc>
                          <a:spcPct val="115000"/>
                        </a:lnSpc>
                        <a:spcAft>
                          <a:spcPts val="0"/>
                        </a:spcAft>
                      </a:pPr>
                      <a:r>
                        <a:rPr lang="en-US" sz="1000" b="1">
                          <a:latin typeface="Times New Roman"/>
                          <a:ea typeface="Calibri"/>
                          <a:cs typeface="Times New Roman"/>
                        </a:rPr>
                        <a:t>Nr. Material IEC (nr. De exemplare ptr. Fiecare tip de pliant, poster, etc.)</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nSpc>
                          <a:spcPct val="115000"/>
                        </a:lnSpc>
                        <a:spcAft>
                          <a:spcPts val="0"/>
                        </a:spcAft>
                      </a:pPr>
                      <a:r>
                        <a:rPr lang="en-US" sz="1000" b="1">
                          <a:latin typeface="Times New Roman"/>
                          <a:ea typeface="Calibri"/>
                          <a:cs typeface="Times New Roman"/>
                        </a:rPr>
                        <a:t>Obstacole identificate (enumerare)</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a:latin typeface="Times New Roman"/>
                          <a:ea typeface="Calibri"/>
                          <a:cs typeface="Times New Roman"/>
                        </a:rPr>
                        <a:t>Numar estimat de beneficiari din grupul tinta</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a:latin typeface="Times New Roman"/>
                          <a:ea typeface="Calibri"/>
                          <a:cs typeface="Times New Roman"/>
                        </a:rPr>
                        <a:t>Buget estimate al campaniei IEC (RON)</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78751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nSpc>
                          <a:spcPct val="115000"/>
                        </a:lnSpc>
                        <a:spcAft>
                          <a:spcPts val="0"/>
                        </a:spcAft>
                      </a:pPr>
                      <a:r>
                        <a:rPr lang="en-US" sz="1000" b="1">
                          <a:latin typeface="Times New Roman"/>
                          <a:ea typeface="Calibri"/>
                          <a:cs typeface="Times New Roman"/>
                        </a:rPr>
                        <a:t>Pliante</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000" b="1">
                          <a:latin typeface="Times New Roman"/>
                          <a:ea typeface="Calibri"/>
                          <a:cs typeface="Times New Roman"/>
                        </a:rPr>
                        <a:t>Postere</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000" b="1">
                          <a:latin typeface="Times New Roman"/>
                          <a:ea typeface="Calibri"/>
                          <a:cs typeface="Times New Roman"/>
                        </a:rPr>
                        <a:t>Fluturași</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000" b="1">
                          <a:latin typeface="Times New Roman"/>
                          <a:ea typeface="Calibri"/>
                          <a:cs typeface="Times New Roman"/>
                        </a:rPr>
                        <a:t>Prezentări ppt.</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Articole presă locale*</a:t>
                      </a:r>
                      <a:endParaRPr lang="en-US" sz="1000">
                        <a:latin typeface="Calibri"/>
                        <a:ea typeface="Calibri"/>
                        <a:cs typeface="Times New Roman"/>
                      </a:endParaRPr>
                    </a:p>
                  </a:txBody>
                  <a:tcPr marL="65655" marR="65655"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Emisiuni radioTV</a:t>
                      </a:r>
                      <a:endParaRPr lang="en-US" sz="1000">
                        <a:latin typeface="Calibri"/>
                        <a:ea typeface="Calibri"/>
                        <a:cs typeface="Times New Roman"/>
                      </a:endParaRPr>
                    </a:p>
                  </a:txBody>
                  <a:tcPr marL="65655" marR="65655"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Social media</a:t>
                      </a:r>
                      <a:endParaRPr lang="en-US" sz="1000">
                        <a:latin typeface="Calibri"/>
                        <a:ea typeface="Calibri"/>
                        <a:cs typeface="Times New Roman"/>
                      </a:endParaRPr>
                    </a:p>
                  </a:txBody>
                  <a:tcPr marL="65655" marR="65655"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dirty="0" err="1">
                          <a:latin typeface="Times New Roman"/>
                          <a:ea typeface="Calibri"/>
                          <a:cs typeface="Times New Roman"/>
                        </a:rPr>
                        <a:t>Altele</a:t>
                      </a:r>
                      <a:endParaRPr lang="en-US" sz="1000" dirty="0">
                        <a:latin typeface="Calibri"/>
                        <a:ea typeface="Calibri"/>
                        <a:cs typeface="Times New Roman"/>
                      </a:endParaRPr>
                    </a:p>
                  </a:txBody>
                  <a:tcPr marL="65655" marR="65655"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xmlns="" val="10001"/>
                  </a:ext>
                </a:extLst>
              </a:tr>
              <a:tr h="600377">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600377">
                <a:tc>
                  <a:txBody>
                    <a:bodyPr/>
                    <a:lstStyle/>
                    <a:p>
                      <a:pPr>
                        <a:lnSpc>
                          <a:spcPct val="115000"/>
                        </a:lnSpc>
                        <a:spcAft>
                          <a:spcPts val="0"/>
                        </a:spcAft>
                      </a:pPr>
                      <a:r>
                        <a:rPr lang="ro-RO" sz="1000" b="1">
                          <a:latin typeface="Times New Roman"/>
                          <a:ea typeface="Calibri"/>
                          <a:cs typeface="Times New Roman"/>
                        </a:rPr>
                        <a:t>Total</a:t>
                      </a: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5655" marR="656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a:spLocks noChangeArrowheads="1"/>
          </p:cNvSpPr>
          <p:nvPr/>
        </p:nvSpPr>
        <p:spPr bwMode="auto">
          <a:xfrm>
            <a:off x="3094139" y="193419"/>
            <a:ext cx="4346639" cy="598718"/>
          </a:xfrm>
          <a:prstGeom prst="rect">
            <a:avLst/>
          </a:prstGeom>
          <a:noFill/>
          <a:ln w="9525">
            <a:noFill/>
            <a:miter lim="800000"/>
            <a:headEnd/>
            <a:tailEnd/>
          </a:ln>
        </p:spPr>
        <p:txBody>
          <a:bodyPr wrap="none">
            <a:spAutoFit/>
          </a:bodyPr>
          <a:lstStyle/>
          <a:p>
            <a:pPr eaLnBrk="1" hangingPunct="1"/>
            <a:r>
              <a:rPr lang="en-US" altLang="ro-RO" sz="3200" b="1" dirty="0">
                <a:solidFill>
                  <a:schemeClr val="tx2"/>
                </a:solidFill>
              </a:rPr>
              <a:t>TERMEN DE RAPORTARE</a:t>
            </a:r>
          </a:p>
        </p:txBody>
      </p:sp>
      <p:sp>
        <p:nvSpPr>
          <p:cNvPr id="30723" name="Rectangle 3"/>
          <p:cNvSpPr>
            <a:spLocks noRot="1" noChangeArrowheads="1"/>
          </p:cNvSpPr>
          <p:nvPr/>
        </p:nvSpPr>
        <p:spPr bwMode="auto">
          <a:xfrm>
            <a:off x="371079" y="710279"/>
            <a:ext cx="9900874" cy="1474192"/>
          </a:xfrm>
          <a:prstGeom prst="rect">
            <a:avLst/>
          </a:prstGeom>
          <a:noFill/>
          <a:ln>
            <a:noFill/>
          </a:ln>
        </p:spPr>
        <p:txBody>
          <a:bodyPr/>
          <a:lstStyle/>
          <a:p>
            <a:pPr marL="342900" indent="-342900" eaLnBrk="1" hangingPunct="1">
              <a:spcBef>
                <a:spcPct val="20000"/>
              </a:spcBef>
              <a:buFontTx/>
              <a:buChar char="•"/>
              <a:defRPr/>
            </a:pPr>
            <a:r>
              <a:rPr lang="ro-RO" altLang="ro-RO" sz="2000" b="1" dirty="0">
                <a:solidFill>
                  <a:schemeClr val="hlink"/>
                </a:solidFill>
                <a:latin typeface="Garamond" pitchFamily="18" charset="0"/>
              </a:rPr>
              <a:t>30.04.2021</a:t>
            </a:r>
            <a:r>
              <a:rPr lang="ro-RO" altLang="ro-RO" sz="2000" b="1" dirty="0">
                <a:solidFill>
                  <a:schemeClr val="hlink"/>
                </a:solidFill>
                <a:effectLst>
                  <a:outerShdw blurRad="38100" dist="38100" dir="2700000" algn="tl">
                    <a:srgbClr val="C0C0C0"/>
                  </a:outerShdw>
                </a:effectLst>
                <a:latin typeface="Garamond" pitchFamily="18" charset="0"/>
              </a:rPr>
              <a:t> </a:t>
            </a:r>
            <a:r>
              <a:rPr lang="ro-RO" altLang="ro-RO" sz="2000" b="1" dirty="0">
                <a:latin typeface="Garamond" pitchFamily="18" charset="0"/>
              </a:rPr>
              <a:t>Către CRSP IAŞI, prin email la adresa:</a:t>
            </a:r>
            <a:r>
              <a:rPr lang="ro-RO" altLang="ro-RO" sz="2000" b="1" dirty="0">
                <a:effectLst>
                  <a:outerShdw blurRad="38100" dist="38100" dir="2700000" algn="tl">
                    <a:srgbClr val="C0C0C0"/>
                  </a:outerShdw>
                </a:effectLst>
              </a:rPr>
              <a:t> </a:t>
            </a:r>
            <a:r>
              <a:rPr lang="ro-RO" altLang="ro-RO" sz="2000" b="1" dirty="0"/>
              <a:t> bc_oana@yahoo.com</a:t>
            </a:r>
            <a:endParaRPr lang="ro-RO" altLang="ro-RO" sz="2000" b="1" dirty="0">
              <a:solidFill>
                <a:schemeClr val="hlink"/>
              </a:solidFill>
            </a:endParaRPr>
          </a:p>
          <a:p>
            <a:pPr marL="342900" indent="-342900" eaLnBrk="1" hangingPunct="1">
              <a:spcBef>
                <a:spcPct val="20000"/>
              </a:spcBef>
              <a:buFontTx/>
              <a:buChar char="•"/>
              <a:defRPr/>
            </a:pPr>
            <a:endParaRPr lang="ro-RO" altLang="ro-RO" sz="1400" b="1" dirty="0">
              <a:effectLst>
                <a:outerShdw blurRad="38100" dist="38100" dir="2700000" algn="tl">
                  <a:srgbClr val="C0C0C0"/>
                </a:outerShdw>
              </a:effectLst>
            </a:endParaRPr>
          </a:p>
          <a:p>
            <a:pPr marL="342900" indent="-342900" eaLnBrk="1" hangingPunct="1">
              <a:spcBef>
                <a:spcPct val="20000"/>
              </a:spcBef>
              <a:buFontTx/>
              <a:buChar char="•"/>
              <a:defRPr/>
            </a:pPr>
            <a:r>
              <a:rPr lang="ro-RO" altLang="ro-RO" sz="2000" b="1" dirty="0">
                <a:latin typeface="Garamond" pitchFamily="18" charset="0"/>
              </a:rPr>
              <a:t>şi în cc </a:t>
            </a:r>
            <a:r>
              <a:rPr lang="en-US" altLang="ro-RO" sz="2000" b="1" dirty="0">
                <a:latin typeface="Garamond" pitchFamily="18" charset="0"/>
              </a:rPr>
              <a:t>la </a:t>
            </a:r>
            <a:r>
              <a:rPr lang="en-US" altLang="ro-RO" sz="2000" b="1" dirty="0" err="1">
                <a:latin typeface="Garamond" pitchFamily="18" charset="0"/>
              </a:rPr>
              <a:t>adresele</a:t>
            </a:r>
            <a:r>
              <a:rPr lang="ro-RO" altLang="ro-RO" sz="2000" b="1" dirty="0">
                <a:latin typeface="Garamond" pitchFamily="18" charset="0"/>
              </a:rPr>
              <a:t>:</a:t>
            </a:r>
            <a:r>
              <a:rPr lang="ro-RO" altLang="ro-RO" sz="2000" b="1" dirty="0"/>
              <a:t> elena.lungu@insp.gov.ro</a:t>
            </a:r>
          </a:p>
        </p:txBody>
      </p:sp>
      <p:sp>
        <p:nvSpPr>
          <p:cNvPr id="27673" name="Rectangle 25"/>
          <p:cNvSpPr>
            <a:spLocks noChangeArrowheads="1"/>
          </p:cNvSpPr>
          <p:nvPr/>
        </p:nvSpPr>
        <p:spPr bwMode="auto">
          <a:xfrm>
            <a:off x="4083679" y="2478660"/>
            <a:ext cx="2057038" cy="378138"/>
          </a:xfrm>
          <a:prstGeom prst="rect">
            <a:avLst/>
          </a:prstGeom>
          <a:noFill/>
          <a:ln>
            <a:noFill/>
          </a:ln>
          <a:effectLst/>
        </p:spPr>
        <p:txBody>
          <a:bodyPr wrap="none">
            <a:spAutoFit/>
          </a:bodyPr>
          <a:lstStyle/>
          <a:p>
            <a:pPr eaLnBrk="1" hangingPunct="1">
              <a:defRPr/>
            </a:pPr>
            <a:r>
              <a:rPr lang="ro-RO" altLang="ro-RO" dirty="0">
                <a:effectLst>
                  <a:outerShdw blurRad="38100" dist="38100" dir="2700000" algn="tl">
                    <a:srgbClr val="C0C0C0"/>
                  </a:outerShdw>
                </a:effectLst>
                <a:latin typeface="Arial" pitchFamily="34" charset="0"/>
              </a:rPr>
              <a:t>Tabel de raportare</a:t>
            </a:r>
            <a:endParaRPr lang="en-US" altLang="de-DE" dirty="0">
              <a:effectLst>
                <a:outerShdw blurRad="38100" dist="38100" dir="2700000" algn="tl">
                  <a:srgbClr val="C0C0C0"/>
                </a:outerShdw>
              </a:effectLst>
              <a:latin typeface="Arial" pitchFamily="34" charset="0"/>
            </a:endParaRPr>
          </a:p>
        </p:txBody>
      </p:sp>
      <p:graphicFrame>
        <p:nvGraphicFramePr>
          <p:cNvPr id="6" name="Table 5"/>
          <p:cNvGraphicFramePr>
            <a:graphicFrameLocks noGrp="1"/>
          </p:cNvGraphicFramePr>
          <p:nvPr/>
        </p:nvGraphicFramePr>
        <p:xfrm>
          <a:off x="370710" y="2994684"/>
          <a:ext cx="9653576" cy="3243892"/>
        </p:xfrm>
        <a:graphic>
          <a:graphicData uri="http://schemas.openxmlformats.org/drawingml/2006/table">
            <a:tbl>
              <a:tblPr/>
              <a:tblGrid>
                <a:gridCol w="580915">
                  <a:extLst>
                    <a:ext uri="{9D8B030D-6E8A-4147-A177-3AD203B41FA5}">
                      <a16:colId xmlns:a16="http://schemas.microsoft.com/office/drawing/2014/main" xmlns="" val="20000"/>
                    </a:ext>
                  </a:extLst>
                </a:gridCol>
                <a:gridCol w="785897">
                  <a:extLst>
                    <a:ext uri="{9D8B030D-6E8A-4147-A177-3AD203B41FA5}">
                      <a16:colId xmlns:a16="http://schemas.microsoft.com/office/drawing/2014/main" xmlns="" val="20001"/>
                    </a:ext>
                  </a:extLst>
                </a:gridCol>
                <a:gridCol w="935785">
                  <a:extLst>
                    <a:ext uri="{9D8B030D-6E8A-4147-A177-3AD203B41FA5}">
                      <a16:colId xmlns:a16="http://schemas.microsoft.com/office/drawing/2014/main" xmlns="" val="20002"/>
                    </a:ext>
                  </a:extLst>
                </a:gridCol>
                <a:gridCol w="645732">
                  <a:extLst>
                    <a:ext uri="{9D8B030D-6E8A-4147-A177-3AD203B41FA5}">
                      <a16:colId xmlns:a16="http://schemas.microsoft.com/office/drawing/2014/main" xmlns="" val="20003"/>
                    </a:ext>
                  </a:extLst>
                </a:gridCol>
                <a:gridCol w="721891">
                  <a:extLst>
                    <a:ext uri="{9D8B030D-6E8A-4147-A177-3AD203B41FA5}">
                      <a16:colId xmlns:a16="http://schemas.microsoft.com/office/drawing/2014/main" xmlns="" val="20004"/>
                    </a:ext>
                  </a:extLst>
                </a:gridCol>
                <a:gridCol w="794810">
                  <a:extLst>
                    <a:ext uri="{9D8B030D-6E8A-4147-A177-3AD203B41FA5}">
                      <a16:colId xmlns:a16="http://schemas.microsoft.com/office/drawing/2014/main" xmlns="" val="20005"/>
                    </a:ext>
                  </a:extLst>
                </a:gridCol>
                <a:gridCol w="794810">
                  <a:extLst>
                    <a:ext uri="{9D8B030D-6E8A-4147-A177-3AD203B41FA5}">
                      <a16:colId xmlns:a16="http://schemas.microsoft.com/office/drawing/2014/main" xmlns="" val="20006"/>
                    </a:ext>
                  </a:extLst>
                </a:gridCol>
                <a:gridCol w="482072">
                  <a:extLst>
                    <a:ext uri="{9D8B030D-6E8A-4147-A177-3AD203B41FA5}">
                      <a16:colId xmlns:a16="http://schemas.microsoft.com/office/drawing/2014/main" xmlns="" val="20007"/>
                    </a:ext>
                  </a:extLst>
                </a:gridCol>
                <a:gridCol w="482072">
                  <a:extLst>
                    <a:ext uri="{9D8B030D-6E8A-4147-A177-3AD203B41FA5}">
                      <a16:colId xmlns:a16="http://schemas.microsoft.com/office/drawing/2014/main" xmlns="" val="20008"/>
                    </a:ext>
                  </a:extLst>
                </a:gridCol>
                <a:gridCol w="482072">
                  <a:extLst>
                    <a:ext uri="{9D8B030D-6E8A-4147-A177-3AD203B41FA5}">
                      <a16:colId xmlns:a16="http://schemas.microsoft.com/office/drawing/2014/main" xmlns="" val="20009"/>
                    </a:ext>
                  </a:extLst>
                </a:gridCol>
                <a:gridCol w="420496">
                  <a:extLst>
                    <a:ext uri="{9D8B030D-6E8A-4147-A177-3AD203B41FA5}">
                      <a16:colId xmlns:a16="http://schemas.microsoft.com/office/drawing/2014/main" xmlns="" val="20010"/>
                    </a:ext>
                  </a:extLst>
                </a:gridCol>
                <a:gridCol w="959349">
                  <a:extLst>
                    <a:ext uri="{9D8B030D-6E8A-4147-A177-3AD203B41FA5}">
                      <a16:colId xmlns:a16="http://schemas.microsoft.com/office/drawing/2014/main" xmlns="" val="20011"/>
                    </a:ext>
                  </a:extLst>
                </a:gridCol>
                <a:gridCol w="672400">
                  <a:extLst>
                    <a:ext uri="{9D8B030D-6E8A-4147-A177-3AD203B41FA5}">
                      <a16:colId xmlns:a16="http://schemas.microsoft.com/office/drawing/2014/main" xmlns="" val="20012"/>
                    </a:ext>
                  </a:extLst>
                </a:gridCol>
                <a:gridCol w="895275">
                  <a:extLst>
                    <a:ext uri="{9D8B030D-6E8A-4147-A177-3AD203B41FA5}">
                      <a16:colId xmlns:a16="http://schemas.microsoft.com/office/drawing/2014/main" xmlns="" val="20013"/>
                    </a:ext>
                  </a:extLst>
                </a:gridCol>
              </a:tblGrid>
              <a:tr h="609017">
                <a:tc rowSpan="2">
                  <a:txBody>
                    <a:bodyPr/>
                    <a:lstStyle/>
                    <a:p>
                      <a:pPr>
                        <a:lnSpc>
                          <a:spcPct val="115000"/>
                        </a:lnSpc>
                        <a:spcAft>
                          <a:spcPts val="0"/>
                        </a:spcAft>
                      </a:pPr>
                      <a:r>
                        <a:rPr lang="en-US" sz="1000" b="1" dirty="0" err="1">
                          <a:latin typeface="Times New Roman"/>
                          <a:ea typeface="Calibri"/>
                          <a:cs typeface="Times New Roman"/>
                        </a:rPr>
                        <a:t>Județ</a:t>
                      </a:r>
                      <a:endParaRPr lang="en-US" sz="1000" dirty="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a:latin typeface="Times New Roman"/>
                          <a:ea typeface="Calibri"/>
                          <a:cs typeface="Times New Roman"/>
                        </a:rPr>
                        <a:t>Activități realizate</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a:latin typeface="Times New Roman"/>
                          <a:ea typeface="Calibri"/>
                          <a:cs typeface="Times New Roman"/>
                        </a:rPr>
                        <a:t>Parteneri de campanile identificați (enumerare)</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nSpc>
                          <a:spcPct val="115000"/>
                        </a:lnSpc>
                        <a:spcAft>
                          <a:spcPts val="0"/>
                        </a:spcAft>
                      </a:pPr>
                      <a:r>
                        <a:rPr lang="en-US" sz="1000" b="1">
                          <a:latin typeface="Times New Roman"/>
                          <a:ea typeface="Calibri"/>
                          <a:cs typeface="Times New Roman"/>
                        </a:rPr>
                        <a:t>Nr. Material IEC (nr. De exemplare ptr. Fiecare tip de pliant, poster, etc.)</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nSpc>
                          <a:spcPct val="115000"/>
                        </a:lnSpc>
                        <a:spcAft>
                          <a:spcPts val="0"/>
                        </a:spcAft>
                      </a:pPr>
                      <a:r>
                        <a:rPr lang="ro-RO" sz="1000" b="1">
                          <a:latin typeface="Times New Roman"/>
                          <a:ea typeface="Calibri"/>
                          <a:cs typeface="Times New Roman"/>
                        </a:rPr>
                        <a:t>Obstacole identificate (enumerare)</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a:latin typeface="Times New Roman"/>
                          <a:ea typeface="Calibri"/>
                          <a:cs typeface="Times New Roman"/>
                        </a:rPr>
                        <a:t>Numar estimat de beneficiari din grupul tinta</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nSpc>
                          <a:spcPct val="115000"/>
                        </a:lnSpc>
                        <a:spcAft>
                          <a:spcPts val="0"/>
                        </a:spcAft>
                      </a:pPr>
                      <a:r>
                        <a:rPr lang="en-US" sz="1000" b="1" dirty="0" err="1">
                          <a:latin typeface="Times New Roman"/>
                          <a:ea typeface="Calibri"/>
                          <a:cs typeface="Times New Roman"/>
                        </a:rPr>
                        <a:t>Buget</a:t>
                      </a:r>
                      <a:r>
                        <a:rPr lang="en-US" sz="1000" b="1" dirty="0">
                          <a:latin typeface="Times New Roman"/>
                          <a:ea typeface="Calibri"/>
                          <a:cs typeface="Times New Roman"/>
                        </a:rPr>
                        <a:t> </a:t>
                      </a:r>
                      <a:r>
                        <a:rPr lang="en-US" sz="1000" b="1" dirty="0" err="1">
                          <a:latin typeface="Times New Roman"/>
                          <a:ea typeface="Calibri"/>
                          <a:cs typeface="Times New Roman"/>
                        </a:rPr>
                        <a:t>alocat</a:t>
                      </a:r>
                      <a:r>
                        <a:rPr lang="en-US" sz="1000" b="1" dirty="0">
                          <a:latin typeface="Times New Roman"/>
                          <a:ea typeface="Calibri"/>
                          <a:cs typeface="Times New Roman"/>
                        </a:rPr>
                        <a:t> </a:t>
                      </a:r>
                      <a:r>
                        <a:rPr lang="en-US" sz="1000" b="1" dirty="0" err="1">
                          <a:latin typeface="Times New Roman"/>
                          <a:ea typeface="Calibri"/>
                          <a:cs typeface="Times New Roman"/>
                        </a:rPr>
                        <a:t>campaniei</a:t>
                      </a:r>
                      <a:r>
                        <a:rPr lang="en-US" sz="1000" b="1" dirty="0">
                          <a:latin typeface="Times New Roman"/>
                          <a:ea typeface="Calibri"/>
                          <a:cs typeface="Times New Roman"/>
                        </a:rPr>
                        <a:t> IEC (RON)- </a:t>
                      </a:r>
                      <a:r>
                        <a:rPr lang="en-US" sz="1000" b="1" dirty="0" err="1">
                          <a:latin typeface="Times New Roman"/>
                          <a:ea typeface="Calibri"/>
                          <a:cs typeface="Times New Roman"/>
                        </a:rPr>
                        <a:t>sursa</a:t>
                      </a:r>
                      <a:r>
                        <a:rPr lang="en-US" sz="1000" b="1" dirty="0">
                          <a:latin typeface="Times New Roman"/>
                          <a:ea typeface="Calibri"/>
                          <a:cs typeface="Times New Roman"/>
                        </a:rPr>
                        <a:t> de </a:t>
                      </a:r>
                      <a:r>
                        <a:rPr lang="en-US" sz="1000" b="1" dirty="0" err="1">
                          <a:latin typeface="Times New Roman"/>
                          <a:ea typeface="Calibri"/>
                          <a:cs typeface="Times New Roman"/>
                        </a:rPr>
                        <a:t>finanțare</a:t>
                      </a:r>
                      <a:r>
                        <a:rPr lang="en-US" sz="1000" b="1" dirty="0">
                          <a:latin typeface="Times New Roman"/>
                          <a:ea typeface="Calibri"/>
                          <a:cs typeface="Times New Roman"/>
                        </a:rPr>
                        <a:t> PNV </a:t>
                      </a:r>
                      <a:r>
                        <a:rPr lang="en-US" sz="1000" b="1" dirty="0" err="1">
                          <a:latin typeface="Times New Roman"/>
                          <a:ea typeface="Calibri"/>
                          <a:cs typeface="Times New Roman"/>
                        </a:rPr>
                        <a:t>anul</a:t>
                      </a:r>
                      <a:endParaRPr lang="en-US" sz="1000" dirty="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181818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nSpc>
                          <a:spcPct val="115000"/>
                        </a:lnSpc>
                        <a:spcAft>
                          <a:spcPts val="0"/>
                        </a:spcAft>
                      </a:pPr>
                      <a:r>
                        <a:rPr lang="en-US" sz="1000" b="1">
                          <a:latin typeface="Times New Roman"/>
                          <a:ea typeface="Calibri"/>
                          <a:cs typeface="Times New Roman"/>
                        </a:rPr>
                        <a:t>Pliante</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000" b="1">
                          <a:latin typeface="Times New Roman"/>
                          <a:ea typeface="Calibri"/>
                          <a:cs typeface="Times New Roman"/>
                        </a:rPr>
                        <a:t>Postere</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000" b="1">
                          <a:latin typeface="Times New Roman"/>
                          <a:ea typeface="Calibri"/>
                          <a:cs typeface="Times New Roman"/>
                        </a:rPr>
                        <a:t>Fluturași</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000" b="1">
                          <a:latin typeface="Times New Roman"/>
                          <a:ea typeface="Calibri"/>
                          <a:cs typeface="Times New Roman"/>
                        </a:rPr>
                        <a:t>Prezentări ppt</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Articole presă locale</a:t>
                      </a:r>
                      <a:endParaRPr lang="en-US" sz="1000">
                        <a:latin typeface="Calibri"/>
                        <a:ea typeface="Calibri"/>
                        <a:cs typeface="Times New Roman"/>
                      </a:endParaRPr>
                    </a:p>
                  </a:txBody>
                  <a:tcPr marL="65678" marR="65678"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Emisiuni radioTV</a:t>
                      </a:r>
                      <a:endParaRPr lang="en-US" sz="1000">
                        <a:latin typeface="Calibri"/>
                        <a:ea typeface="Calibri"/>
                        <a:cs typeface="Times New Roman"/>
                      </a:endParaRPr>
                    </a:p>
                  </a:txBody>
                  <a:tcPr marL="65678" marR="65678"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Social media</a:t>
                      </a:r>
                      <a:endParaRPr lang="en-US" sz="1000">
                        <a:latin typeface="Calibri"/>
                        <a:ea typeface="Calibri"/>
                        <a:cs typeface="Times New Roman"/>
                      </a:endParaRPr>
                    </a:p>
                  </a:txBody>
                  <a:tcPr marL="65678" marR="65678"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1755" marR="71755">
                        <a:lnSpc>
                          <a:spcPct val="115000"/>
                        </a:lnSpc>
                        <a:spcAft>
                          <a:spcPts val="0"/>
                        </a:spcAft>
                      </a:pPr>
                      <a:r>
                        <a:rPr lang="en-US" sz="1000" b="1">
                          <a:latin typeface="Times New Roman"/>
                          <a:ea typeface="Calibri"/>
                          <a:cs typeface="Times New Roman"/>
                        </a:rPr>
                        <a:t>Altele</a:t>
                      </a:r>
                      <a:endParaRPr lang="en-US" sz="1000">
                        <a:latin typeface="Calibri"/>
                        <a:ea typeface="Calibri"/>
                        <a:cs typeface="Times New Roman"/>
                      </a:endParaRPr>
                    </a:p>
                  </a:txBody>
                  <a:tcPr marL="65678" marR="65678"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xmlns="" val="10001"/>
                  </a:ext>
                </a:extLst>
              </a:tr>
              <a:tr h="408345">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408345">
                <a:tc>
                  <a:txBody>
                    <a:bodyPr/>
                    <a:lstStyle/>
                    <a:p>
                      <a:pPr>
                        <a:lnSpc>
                          <a:spcPct val="115000"/>
                        </a:lnSpc>
                        <a:spcAft>
                          <a:spcPts val="0"/>
                        </a:spcAft>
                      </a:pPr>
                      <a:r>
                        <a:rPr lang="ro-RO" sz="1000" b="1">
                          <a:latin typeface="Times New Roman"/>
                          <a:ea typeface="Calibri"/>
                          <a:cs typeface="Times New Roman"/>
                        </a:rPr>
                        <a:t>Total*</a:t>
                      </a: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US" sz="1000" dirty="0">
                        <a:latin typeface="Calibri"/>
                        <a:ea typeface="Calibri"/>
                        <a:cs typeface="Times New Roman"/>
                      </a:endParaRPr>
                    </a:p>
                  </a:txBody>
                  <a:tcPr marL="65678" marR="656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814" y="546120"/>
            <a:ext cx="8905875" cy="624133"/>
          </a:xfrm>
        </p:spPr>
        <p:txBody>
          <a:bodyPr>
            <a:noAutofit/>
          </a:bodyPr>
          <a:lstStyle/>
          <a:p>
            <a:r>
              <a:rPr lang="ro-RO" sz="3600" b="1" dirty="0">
                <a:solidFill>
                  <a:srgbClr val="0070C0"/>
                </a:solidFill>
              </a:rPr>
              <a:t>CUPRINS</a:t>
            </a:r>
          </a:p>
        </p:txBody>
      </p:sp>
      <p:sp>
        <p:nvSpPr>
          <p:cNvPr id="3" name="Subtitle 2"/>
          <p:cNvSpPr>
            <a:spLocks noGrp="1"/>
          </p:cNvSpPr>
          <p:nvPr>
            <p:ph type="subTitle" idx="1"/>
          </p:nvPr>
        </p:nvSpPr>
        <p:spPr>
          <a:xfrm>
            <a:off x="698501" y="1170253"/>
            <a:ext cx="8905875" cy="5071092"/>
          </a:xfrm>
        </p:spPr>
        <p:txBody>
          <a:bodyPr>
            <a:normAutofit fontScale="47500" lnSpcReduction="20000"/>
          </a:bodyPr>
          <a:lstStyle/>
          <a:p>
            <a:pPr marL="457200" indent="-457200" algn="just">
              <a:buFont typeface="Wingdings" panose="05000000000000000000" pitchFamily="2" charset="2"/>
              <a:buChar char="Ø"/>
            </a:pPr>
            <a:r>
              <a:rPr lang="ro-RO" altLang="de-DE" sz="4400" b="1" dirty="0">
                <a:solidFill>
                  <a:schemeClr val="tx1"/>
                </a:solidFill>
              </a:rPr>
              <a:t>Contextul desfăşurării campaniei</a:t>
            </a:r>
            <a:endParaRPr lang="en-US" altLang="de-DE" sz="4400" b="1" dirty="0">
              <a:solidFill>
                <a:schemeClr val="tx1"/>
              </a:solidFill>
            </a:endParaRPr>
          </a:p>
          <a:p>
            <a:pPr marL="457200" indent="-457200" algn="just">
              <a:buFont typeface="Wingdings" panose="05000000000000000000" pitchFamily="2" charset="2"/>
              <a:buChar char="Ø"/>
            </a:pPr>
            <a:r>
              <a:rPr lang="ro-RO" sz="4500" b="1" dirty="0">
                <a:solidFill>
                  <a:schemeClr val="tx1"/>
                </a:solidFill>
              </a:rPr>
              <a:t>Rezultate  evaluare practici sănătate orală ale populației generale </a:t>
            </a:r>
          </a:p>
          <a:p>
            <a:pPr marL="457200" indent="-457200" algn="just">
              <a:buFont typeface="Wingdings" panose="05000000000000000000" pitchFamily="2" charset="2"/>
              <a:buChar char="Ø"/>
            </a:pPr>
            <a:r>
              <a:rPr lang="ro-RO" sz="4500" b="1" dirty="0">
                <a:solidFill>
                  <a:schemeClr val="tx1"/>
                </a:solidFill>
              </a:rPr>
              <a:t>Tema campaniei </a:t>
            </a:r>
          </a:p>
          <a:p>
            <a:pPr marL="457200" indent="-457200" algn="just">
              <a:buFont typeface="Wingdings" panose="05000000000000000000" pitchFamily="2" charset="2"/>
              <a:buChar char="Ø"/>
            </a:pPr>
            <a:r>
              <a:rPr lang="ro-RO" sz="4500" b="1" dirty="0">
                <a:solidFill>
                  <a:schemeClr val="tx1"/>
                </a:solidFill>
              </a:rPr>
              <a:t>Scopul campaniei</a:t>
            </a:r>
          </a:p>
          <a:p>
            <a:pPr marL="457200" indent="-457200" algn="just">
              <a:buFont typeface="Wingdings" panose="05000000000000000000" pitchFamily="2" charset="2"/>
              <a:buChar char="Ø"/>
            </a:pPr>
            <a:r>
              <a:rPr lang="ro-RO" sz="4500" b="1" dirty="0">
                <a:solidFill>
                  <a:schemeClr val="tx1"/>
                </a:solidFill>
              </a:rPr>
              <a:t>Obiectivele campaniei</a:t>
            </a:r>
          </a:p>
          <a:p>
            <a:pPr marL="457200" indent="-457200" algn="just">
              <a:buFont typeface="Wingdings" panose="05000000000000000000" pitchFamily="2" charset="2"/>
              <a:buChar char="Ø"/>
            </a:pPr>
            <a:r>
              <a:rPr lang="ro-RO" sz="4500" b="1" dirty="0">
                <a:solidFill>
                  <a:schemeClr val="tx1"/>
                </a:solidFill>
              </a:rPr>
              <a:t>Perioada de derulare</a:t>
            </a:r>
          </a:p>
          <a:p>
            <a:pPr marL="457200" indent="-457200" algn="just">
              <a:buFont typeface="Wingdings" panose="05000000000000000000" pitchFamily="2" charset="2"/>
              <a:buChar char="Ø"/>
            </a:pPr>
            <a:r>
              <a:rPr lang="ro-RO" sz="4500" b="1" dirty="0">
                <a:solidFill>
                  <a:schemeClr val="tx1"/>
                </a:solidFill>
              </a:rPr>
              <a:t>Sloganul campaniei</a:t>
            </a:r>
          </a:p>
          <a:p>
            <a:pPr marL="457200" indent="-457200" algn="just">
              <a:buFont typeface="Wingdings" panose="05000000000000000000" pitchFamily="2" charset="2"/>
              <a:buChar char="Ø"/>
            </a:pPr>
            <a:r>
              <a:rPr lang="ro-RO" sz="4500" b="1" dirty="0">
                <a:solidFill>
                  <a:schemeClr val="tx1"/>
                </a:solidFill>
              </a:rPr>
              <a:t>Grupuri ţintă</a:t>
            </a:r>
          </a:p>
          <a:p>
            <a:pPr marL="457200" indent="-457200" algn="just">
              <a:buFont typeface="Wingdings" panose="05000000000000000000" pitchFamily="2" charset="2"/>
              <a:buChar char="Ø"/>
            </a:pPr>
            <a:r>
              <a:rPr lang="ro-RO" sz="4500" b="1" dirty="0">
                <a:solidFill>
                  <a:schemeClr val="tx1"/>
                </a:solidFill>
              </a:rPr>
              <a:t>Activitati recomandate pentru DSP-uri</a:t>
            </a:r>
          </a:p>
          <a:p>
            <a:pPr marL="457200" indent="-457200" algn="just">
              <a:buFont typeface="Wingdings" panose="05000000000000000000" pitchFamily="2" charset="2"/>
              <a:buChar char="Ø"/>
            </a:pPr>
            <a:r>
              <a:rPr lang="ro-RO" sz="4500" b="1" dirty="0">
                <a:solidFill>
                  <a:schemeClr val="tx1"/>
                </a:solidFill>
              </a:rPr>
              <a:t>P</a:t>
            </a:r>
            <a:r>
              <a:rPr lang="en-US" sz="4500" b="1" dirty="0">
                <a:solidFill>
                  <a:schemeClr val="tx1"/>
                </a:solidFill>
              </a:rPr>
              <a:t>a</a:t>
            </a:r>
            <a:r>
              <a:rPr lang="ro-RO" sz="4500" b="1" dirty="0">
                <a:solidFill>
                  <a:schemeClr val="tx1"/>
                </a:solidFill>
              </a:rPr>
              <a:t>rteneri posibili</a:t>
            </a:r>
          </a:p>
          <a:p>
            <a:pPr marL="457200" indent="-457200" algn="just">
              <a:buFont typeface="Wingdings" panose="05000000000000000000" pitchFamily="2" charset="2"/>
              <a:buChar char="Ø"/>
            </a:pPr>
            <a:r>
              <a:rPr lang="ro-RO" sz="4500" b="1" dirty="0">
                <a:solidFill>
                  <a:schemeClr val="tx1"/>
                </a:solidFill>
              </a:rPr>
              <a:t>Indicatori de monitorizare, evaluare</a:t>
            </a:r>
          </a:p>
          <a:p>
            <a:pPr marL="457200" indent="-457200" algn="just">
              <a:buFont typeface="Wingdings" panose="05000000000000000000" pitchFamily="2" charset="2"/>
              <a:buChar char="Ø"/>
            </a:pPr>
            <a:r>
              <a:rPr lang="ro-RO" sz="4500" b="1" dirty="0">
                <a:solidFill>
                  <a:schemeClr val="tx1"/>
                </a:solidFill>
              </a:rPr>
              <a:t>Termenul de raportare către CRSP Iaşi</a:t>
            </a:r>
          </a:p>
          <a:p>
            <a:pPr marL="457200" indent="-457200" algn="just">
              <a:buFont typeface="Wingdings" panose="05000000000000000000" pitchFamily="2" charset="2"/>
              <a:buChar char="Ø"/>
            </a:pPr>
            <a:r>
              <a:rPr lang="en-US" sz="4500" b="1" dirty="0">
                <a:solidFill>
                  <a:schemeClr val="tx1"/>
                </a:solidFill>
              </a:rPr>
              <a:t>Date </a:t>
            </a:r>
            <a:r>
              <a:rPr lang="en-US" sz="4500" b="1" dirty="0" err="1">
                <a:solidFill>
                  <a:schemeClr val="tx1"/>
                </a:solidFill>
              </a:rPr>
              <a:t>pentru</a:t>
            </a:r>
            <a:r>
              <a:rPr lang="en-US" sz="4500" b="1" dirty="0">
                <a:solidFill>
                  <a:schemeClr val="tx1"/>
                </a:solidFill>
              </a:rPr>
              <a:t> </a:t>
            </a:r>
            <a:r>
              <a:rPr lang="en-US" sz="4500" b="1" dirty="0" err="1">
                <a:solidFill>
                  <a:schemeClr val="tx1"/>
                </a:solidFill>
              </a:rPr>
              <a:t>i</a:t>
            </a:r>
            <a:r>
              <a:rPr lang="ro-RO" sz="4500" b="1" dirty="0">
                <a:solidFill>
                  <a:schemeClr val="tx1"/>
                </a:solidFill>
              </a:rPr>
              <a:t>nformaţii ş</a:t>
            </a:r>
            <a:r>
              <a:rPr lang="en-US" sz="4500" b="1" dirty="0" err="1">
                <a:solidFill>
                  <a:schemeClr val="tx1"/>
                </a:solidFill>
              </a:rPr>
              <a:t>i</a:t>
            </a:r>
            <a:r>
              <a:rPr lang="en-US" sz="4500" b="1" dirty="0">
                <a:solidFill>
                  <a:schemeClr val="tx1"/>
                </a:solidFill>
              </a:rPr>
              <a:t> </a:t>
            </a:r>
            <a:r>
              <a:rPr lang="ro-RO" sz="4500" b="1" dirty="0">
                <a:solidFill>
                  <a:schemeClr val="tx1"/>
                </a:solidFill>
              </a:rPr>
              <a:t>contact</a:t>
            </a:r>
          </a:p>
          <a:p>
            <a:endParaRPr lang="ro-RO" dirty="0"/>
          </a:p>
          <a:p>
            <a:endParaRPr lang="ro-RO" dirty="0"/>
          </a:p>
        </p:txBody>
      </p:sp>
      <p:pic>
        <p:nvPicPr>
          <p:cNvPr id="2050" name="Picture 2"/>
          <p:cNvPicPr>
            <a:picLocks noChangeAspect="1" noChangeArrowheads="1"/>
          </p:cNvPicPr>
          <p:nvPr/>
        </p:nvPicPr>
        <p:blipFill>
          <a:blip r:embed="rId2" cstate="print"/>
          <a:srcRect/>
          <a:stretch>
            <a:fillRect/>
          </a:stretch>
        </p:blipFill>
        <p:spPr bwMode="auto">
          <a:xfrm rot="388134">
            <a:off x="6952704" y="3432416"/>
            <a:ext cx="2913954" cy="2340504"/>
          </a:xfrm>
          <a:prstGeom prst="rect">
            <a:avLst/>
          </a:prstGeom>
          <a:noFill/>
          <a:ln w="9525">
            <a:noFill/>
            <a:miter lim="800000"/>
            <a:headEnd/>
            <a:tailEnd/>
          </a:ln>
        </p:spPr>
      </p:pic>
    </p:spTree>
    <p:extLst>
      <p:ext uri="{BB962C8B-B14F-4D97-AF65-F5344CB8AC3E}">
        <p14:creationId xmlns:p14="http://schemas.microsoft.com/office/powerpoint/2010/main" val="8847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814" y="1092238"/>
            <a:ext cx="8905875" cy="1248268"/>
          </a:xfrm>
        </p:spPr>
        <p:txBody>
          <a:bodyPr>
            <a:normAutofit/>
          </a:bodyPr>
          <a:lstStyle/>
          <a:p>
            <a:r>
              <a:rPr lang="en-GB" sz="3600" b="1" dirty="0">
                <a:solidFill>
                  <a:schemeClr val="tx2"/>
                </a:solidFill>
                <a:latin typeface="+mn-lt"/>
                <a:cs typeface="Calibri" panose="020F0502020204030204" pitchFamily="34" charset="0"/>
              </a:rPr>
              <a:t>DATE PENTRU INFORMA</a:t>
            </a:r>
            <a:r>
              <a:rPr lang="ro-RO" sz="3600" b="1" dirty="0">
                <a:solidFill>
                  <a:schemeClr val="tx2"/>
                </a:solidFill>
                <a:latin typeface="+mn-lt"/>
                <a:cs typeface="Calibri" panose="020F0502020204030204" pitchFamily="34" charset="0"/>
              </a:rPr>
              <a:t>Ţ</a:t>
            </a:r>
            <a:r>
              <a:rPr lang="en-GB" sz="3600" b="1" dirty="0">
                <a:solidFill>
                  <a:schemeClr val="tx2"/>
                </a:solidFill>
                <a:latin typeface="+mn-lt"/>
                <a:cs typeface="Calibri" panose="020F0502020204030204" pitchFamily="34" charset="0"/>
              </a:rPr>
              <a:t>II</a:t>
            </a:r>
            <a:r>
              <a:rPr lang="ro-RO" sz="3600" b="1" dirty="0">
                <a:solidFill>
                  <a:schemeClr val="tx2"/>
                </a:solidFill>
                <a:latin typeface="+mn-lt"/>
                <a:cs typeface="Calibri" panose="020F0502020204030204" pitchFamily="34" charset="0"/>
              </a:rPr>
              <a:t> ŞI CONTACT</a:t>
            </a:r>
            <a:r>
              <a:rPr lang="en-US" sz="3600" dirty="0">
                <a:latin typeface="+mn-lt"/>
              </a:rPr>
              <a:t/>
            </a:r>
            <a:br>
              <a:rPr lang="en-US" sz="3600" dirty="0">
                <a:latin typeface="+mn-lt"/>
              </a:rPr>
            </a:br>
            <a:endParaRPr lang="ro-RO" sz="3600" dirty="0">
              <a:latin typeface="+mn-lt"/>
            </a:endParaRPr>
          </a:p>
        </p:txBody>
      </p:sp>
      <p:sp>
        <p:nvSpPr>
          <p:cNvPr id="3" name="Subtitle 2"/>
          <p:cNvSpPr>
            <a:spLocks noGrp="1"/>
          </p:cNvSpPr>
          <p:nvPr>
            <p:ph type="subTitle" idx="1"/>
          </p:nvPr>
        </p:nvSpPr>
        <p:spPr>
          <a:xfrm>
            <a:off x="1571625" y="2262487"/>
            <a:ext cx="7334250" cy="3510757"/>
          </a:xfrm>
        </p:spPr>
        <p:txBody>
          <a:bodyPr>
            <a:normAutofit/>
          </a:bodyPr>
          <a:lstStyle/>
          <a:p>
            <a:pPr algn="just"/>
            <a:r>
              <a:rPr lang="en-US" b="1" dirty="0" err="1">
                <a:solidFill>
                  <a:schemeClr val="tx2"/>
                </a:solidFill>
                <a:latin typeface="Calibri" panose="020F0502020204030204" pitchFamily="34" charset="0"/>
                <a:cs typeface="Calibri" panose="020F0502020204030204" pitchFamily="34" charset="0"/>
              </a:rPr>
              <a:t>Persoan</a:t>
            </a:r>
            <a:r>
              <a:rPr lang="ro-RO" b="1" dirty="0">
                <a:solidFill>
                  <a:schemeClr val="tx2"/>
                </a:solidFill>
                <a:latin typeface="Calibri" panose="020F0502020204030204" pitchFamily="34" charset="0"/>
                <a:cs typeface="Calibri" panose="020F0502020204030204" pitchFamily="34" charset="0"/>
              </a:rPr>
              <a:t>e</a:t>
            </a:r>
            <a:r>
              <a:rPr lang="en-US" b="1" dirty="0">
                <a:solidFill>
                  <a:schemeClr val="tx2"/>
                </a:solidFill>
                <a:latin typeface="Calibri" panose="020F0502020204030204" pitchFamily="34" charset="0"/>
                <a:cs typeface="Calibri" panose="020F0502020204030204" pitchFamily="34" charset="0"/>
              </a:rPr>
              <a:t> de contact</a:t>
            </a:r>
            <a:r>
              <a:rPr lang="ro-RO" b="1" dirty="0">
                <a:solidFill>
                  <a:schemeClr val="tx2"/>
                </a:solidFill>
                <a:latin typeface="Calibri" panose="020F0502020204030204" pitchFamily="34" charset="0"/>
                <a:cs typeface="Calibri" panose="020F0502020204030204" pitchFamily="34" charset="0"/>
              </a:rPr>
              <a:t> (adrese mail)</a:t>
            </a:r>
          </a:p>
          <a:p>
            <a:pPr algn="just"/>
            <a:r>
              <a:rPr lang="ro-RO" sz="2400" dirty="0">
                <a:solidFill>
                  <a:schemeClr val="tx2"/>
                </a:solidFill>
                <a:latin typeface="Calibri" panose="020F0502020204030204" pitchFamily="34" charset="0"/>
                <a:cs typeface="Calibri" panose="020F0502020204030204" pitchFamily="34" charset="0"/>
              </a:rPr>
              <a:t>bc_oana@yahoo.com</a:t>
            </a:r>
          </a:p>
          <a:p>
            <a:pPr algn="just"/>
            <a:r>
              <a:rPr lang="en-US" sz="2400" dirty="0">
                <a:latin typeface="Calibri" panose="020F0502020204030204" pitchFamily="34" charset="0"/>
                <a:cs typeface="Calibri" panose="020F0502020204030204" pitchFamily="34" charset="0"/>
              </a:rPr>
              <a:t>elena.lungu@insp.gov.ro</a:t>
            </a:r>
            <a:endParaRPr lang="ro-RO" sz="2400" dirty="0">
              <a:latin typeface="Calibri" panose="020F0502020204030204" pitchFamily="34" charset="0"/>
              <a:cs typeface="Calibri" panose="020F0502020204030204" pitchFamily="34" charset="0"/>
            </a:endParaRPr>
          </a:p>
          <a:p>
            <a:pPr algn="just"/>
            <a:r>
              <a:rPr lang="en-US" b="1" u="sng" dirty="0" err="1">
                <a:solidFill>
                  <a:schemeClr val="tx2"/>
                </a:solidFill>
                <a:latin typeface="Calibri" panose="020F0502020204030204" pitchFamily="34" charset="0"/>
                <a:cs typeface="Calibri" panose="020F0502020204030204" pitchFamily="34" charset="0"/>
              </a:rPr>
              <a:t>Adrese</a:t>
            </a:r>
            <a:r>
              <a:rPr lang="en-US" b="1" u="sng" dirty="0">
                <a:solidFill>
                  <a:schemeClr val="tx2"/>
                </a:solidFill>
                <a:latin typeface="Calibri" panose="020F0502020204030204" pitchFamily="34" charset="0"/>
                <a:cs typeface="Calibri" panose="020F0502020204030204" pitchFamily="34" charset="0"/>
              </a:rPr>
              <a:t> de mail de </a:t>
            </a:r>
            <a:r>
              <a:rPr lang="ro-RO" b="1" u="sng" dirty="0">
                <a:solidFill>
                  <a:schemeClr val="tx2"/>
                </a:solidFill>
                <a:latin typeface="Calibri" panose="020F0502020204030204" pitchFamily="34" charset="0"/>
                <a:cs typeface="Calibri" panose="020F0502020204030204" pitchFamily="34" charset="0"/>
              </a:rPr>
              <a:t>menţionat în CC</a:t>
            </a:r>
            <a:endParaRPr lang="en-US" b="1" u="sng" dirty="0">
              <a:solidFill>
                <a:schemeClr val="tx2"/>
              </a:solidFill>
              <a:latin typeface="Calibri" panose="020F0502020204030204" pitchFamily="34" charset="0"/>
              <a:cs typeface="Calibri" panose="020F0502020204030204" pitchFamily="34" charset="0"/>
            </a:endParaRPr>
          </a:p>
          <a:p>
            <a:pPr algn="just"/>
            <a:r>
              <a:rPr lang="en-US" sz="2400" dirty="0">
                <a:solidFill>
                  <a:schemeClr val="tx2"/>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xmlns="" val="tx"/>
                    </a:ext>
                  </a:extLst>
                </a:hlinkClick>
              </a:rPr>
              <a:t>elena.lungu@insp.gov</a:t>
            </a:r>
            <a:r>
              <a:rPr lang="ro-RO" sz="2400" dirty="0">
                <a:solidFill>
                  <a:schemeClr val="tx2"/>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xmlns="" val="tx"/>
                    </a:ext>
                  </a:extLst>
                </a:hlinkClick>
              </a:rPr>
              <a:t>.</a:t>
            </a:r>
            <a:r>
              <a:rPr lang="en-US" sz="2400" dirty="0" err="1">
                <a:solidFill>
                  <a:schemeClr val="tx2"/>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xmlns="" val="tx"/>
                    </a:ext>
                  </a:extLst>
                </a:hlinkClick>
              </a:rPr>
              <a:t>ro</a:t>
            </a:r>
            <a:r>
              <a:rPr lang="ro-RO" sz="2400" dirty="0">
                <a:solidFill>
                  <a:schemeClr val="tx2"/>
                </a:solidFill>
                <a:latin typeface="Calibri" panose="020F0502020204030204" pitchFamily="34" charset="0"/>
                <a:cs typeface="Calibri" panose="020F0502020204030204" pitchFamily="34" charset="0"/>
              </a:rPr>
              <a:t> </a:t>
            </a:r>
            <a:endParaRPr lang="en-US" sz="2400" dirty="0">
              <a:solidFill>
                <a:schemeClr val="tx2"/>
              </a:solidFill>
              <a:latin typeface="Calibri" panose="020F0502020204030204" pitchFamily="34" charset="0"/>
              <a:cs typeface="Calibri" panose="020F0502020204030204" pitchFamily="34" charset="0"/>
            </a:endParaRPr>
          </a:p>
          <a:p>
            <a:pPr algn="just"/>
            <a:endParaRPr lang="ro-RO" sz="2400" dirty="0"/>
          </a:p>
        </p:txBody>
      </p:sp>
    </p:spTree>
    <p:extLst>
      <p:ext uri="{BB962C8B-B14F-4D97-AF65-F5344CB8AC3E}">
        <p14:creationId xmlns:p14="http://schemas.microsoft.com/office/powerpoint/2010/main" val="385034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618464" y="913446"/>
            <a:ext cx="9158718" cy="3926330"/>
          </a:xfrm>
          <a:prstGeom prst="rect">
            <a:avLst/>
          </a:prstGeom>
          <a:noFill/>
          <a:ln w="9525">
            <a:noFill/>
            <a:miter lim="800000"/>
            <a:headEnd/>
            <a:tailEnd/>
          </a:ln>
        </p:spPr>
        <p:txBody>
          <a:bodyPr wrap="square">
            <a:spAutoFit/>
          </a:bodyPr>
          <a:lstStyle/>
          <a:p>
            <a:pPr algn="just">
              <a:lnSpc>
                <a:spcPct val="120000"/>
              </a:lnSpc>
              <a:spcBef>
                <a:spcPct val="50000"/>
              </a:spcBef>
            </a:pPr>
            <a:r>
              <a:rPr lang="ro-RO" sz="2400" b="1" dirty="0"/>
              <a:t>Ziua Mondială a Sănătăţii Orale</a:t>
            </a:r>
            <a:r>
              <a:rPr lang="ro-RO" sz="2400" dirty="0"/>
              <a:t> </a:t>
            </a:r>
            <a:r>
              <a:rPr lang="ro-RO" sz="2000" dirty="0"/>
              <a:t>– o iniţiativă a Federaţiei Internaţionale a Dentiştilor (FDI) este sărbătorită anual pe data de 20 martie. </a:t>
            </a:r>
            <a:endParaRPr lang="en-US" sz="2000" dirty="0"/>
          </a:p>
          <a:p>
            <a:pPr algn="just">
              <a:lnSpc>
                <a:spcPct val="120000"/>
              </a:lnSpc>
              <a:spcBef>
                <a:spcPct val="50000"/>
              </a:spcBef>
            </a:pPr>
            <a:endParaRPr lang="en-US" sz="2000" dirty="0"/>
          </a:p>
          <a:p>
            <a:pPr algn="just">
              <a:lnSpc>
                <a:spcPct val="120000"/>
              </a:lnSpc>
              <a:spcBef>
                <a:spcPct val="50000"/>
              </a:spcBef>
            </a:pPr>
            <a:endParaRPr lang="en-US" altLang="de-DE" sz="2000" dirty="0"/>
          </a:p>
          <a:p>
            <a:pPr algn="just" eaLnBrk="1" hangingPunct="1">
              <a:lnSpc>
                <a:spcPct val="120000"/>
              </a:lnSpc>
              <a:spcBef>
                <a:spcPct val="50000"/>
              </a:spcBef>
            </a:pPr>
            <a:endParaRPr lang="en-US" altLang="de-DE" sz="2400" dirty="0"/>
          </a:p>
          <a:p>
            <a:pPr algn="just" eaLnBrk="1" hangingPunct="1">
              <a:lnSpc>
                <a:spcPct val="120000"/>
              </a:lnSpc>
              <a:spcBef>
                <a:spcPct val="50000"/>
              </a:spcBef>
            </a:pPr>
            <a:endParaRPr lang="en-US" altLang="de-DE" sz="2400" dirty="0"/>
          </a:p>
          <a:p>
            <a:pPr algn="just" eaLnBrk="1" hangingPunct="1">
              <a:lnSpc>
                <a:spcPct val="120000"/>
              </a:lnSpc>
              <a:spcBef>
                <a:spcPct val="50000"/>
              </a:spcBef>
            </a:pPr>
            <a:endParaRPr lang="ro-RO" altLang="de-DE" sz="2400" dirty="0"/>
          </a:p>
        </p:txBody>
      </p:sp>
      <p:sp>
        <p:nvSpPr>
          <p:cNvPr id="3075" name="Text Box 5"/>
          <p:cNvSpPr txBox="1">
            <a:spLocks noChangeArrowheads="1"/>
          </p:cNvSpPr>
          <p:nvPr/>
        </p:nvSpPr>
        <p:spPr bwMode="auto">
          <a:xfrm>
            <a:off x="700321" y="4446959"/>
            <a:ext cx="9242391" cy="1228948"/>
          </a:xfrm>
          <a:prstGeom prst="rect">
            <a:avLst/>
          </a:prstGeom>
          <a:noFill/>
          <a:ln w="9525">
            <a:noFill/>
            <a:miter lim="800000"/>
            <a:headEnd/>
            <a:tailEnd/>
          </a:ln>
        </p:spPr>
        <p:txBody>
          <a:bodyPr wrap="square">
            <a:spAutoFit/>
          </a:bodyPr>
          <a:lstStyle/>
          <a:p>
            <a:pPr algn="just" eaLnBrk="1" hangingPunct="1">
              <a:lnSpc>
                <a:spcPct val="120000"/>
              </a:lnSpc>
              <a:spcBef>
                <a:spcPct val="50000"/>
              </a:spcBef>
            </a:pPr>
            <a:r>
              <a:rPr lang="ro-RO" altLang="de-DE" sz="2000" dirty="0"/>
              <a:t>Deoarece</a:t>
            </a:r>
            <a:r>
              <a:rPr lang="en-US" altLang="de-DE" sz="2000" dirty="0"/>
              <a:t>, conform OMS,</a:t>
            </a:r>
            <a:r>
              <a:rPr lang="ro-RO" altLang="de-DE" sz="2000" dirty="0"/>
              <a:t> 90% din populaţia lumii suferă în cursul vieţii de afecţiuni orale şi multe dintre acestea pot fi evitate prin programe de prevenţie, diagnostic şi tratament, finanţate de guvern, asociaţii şi societăţi de promovare a sănătăţii. </a:t>
            </a:r>
            <a:endParaRPr lang="en-US" altLang="de-DE" sz="2000" b="1" dirty="0"/>
          </a:p>
        </p:txBody>
      </p:sp>
      <p:sp>
        <p:nvSpPr>
          <p:cNvPr id="3076" name="Text Box 6"/>
          <p:cNvSpPr txBox="1">
            <a:spLocks noChangeArrowheads="1"/>
          </p:cNvSpPr>
          <p:nvPr/>
        </p:nvSpPr>
        <p:spPr bwMode="auto">
          <a:xfrm>
            <a:off x="700319" y="3822824"/>
            <a:ext cx="9653488" cy="472672"/>
          </a:xfrm>
          <a:prstGeom prst="rect">
            <a:avLst/>
          </a:prstGeom>
          <a:noFill/>
          <a:ln w="9525">
            <a:noFill/>
            <a:miter lim="800000"/>
            <a:headEnd/>
            <a:tailEnd/>
          </a:ln>
        </p:spPr>
        <p:txBody>
          <a:bodyPr wrap="square">
            <a:spAutoFit/>
          </a:bodyPr>
          <a:lstStyle/>
          <a:p>
            <a:pPr eaLnBrk="1" hangingPunct="1">
              <a:spcBef>
                <a:spcPct val="50000"/>
              </a:spcBef>
            </a:pPr>
            <a:r>
              <a:rPr lang="ro-RO" altLang="de-DE" sz="2400" b="1" dirty="0">
                <a:solidFill>
                  <a:srgbClr val="0070C0"/>
                </a:solidFill>
              </a:rPr>
              <a:t>De ce este importantă Ziua Mondială a Sănătăţii Orale?</a:t>
            </a:r>
          </a:p>
        </p:txBody>
      </p:sp>
      <p:sp>
        <p:nvSpPr>
          <p:cNvPr id="3077" name="Text Box 7"/>
          <p:cNvSpPr txBox="1">
            <a:spLocks noChangeArrowheads="1"/>
          </p:cNvSpPr>
          <p:nvPr/>
        </p:nvSpPr>
        <p:spPr bwMode="auto">
          <a:xfrm>
            <a:off x="1135063" y="40412"/>
            <a:ext cx="8469313" cy="661741"/>
          </a:xfrm>
          <a:prstGeom prst="rect">
            <a:avLst/>
          </a:prstGeom>
          <a:solidFill>
            <a:schemeClr val="bg1"/>
          </a:solidFill>
          <a:ln w="9525">
            <a:noFill/>
            <a:miter lim="800000"/>
            <a:headEnd/>
            <a:tailEnd/>
          </a:ln>
        </p:spPr>
        <p:txBody>
          <a:bodyPr wrap="square">
            <a:spAutoFit/>
          </a:bodyPr>
          <a:lstStyle/>
          <a:p>
            <a:pPr algn="ctr" eaLnBrk="1" hangingPunct="1">
              <a:spcBef>
                <a:spcPct val="50000"/>
              </a:spcBef>
            </a:pPr>
            <a:r>
              <a:rPr lang="ro-RO" altLang="de-DE" sz="3600" b="1" dirty="0">
                <a:solidFill>
                  <a:srgbClr val="0070C0"/>
                </a:solidFill>
              </a:rPr>
              <a:t>Contextul desfăşurării campaniei</a:t>
            </a:r>
            <a:endParaRPr lang="en-US" altLang="de-DE" sz="3600" b="1" dirty="0">
              <a:solidFill>
                <a:srgbClr val="0070C0"/>
              </a:solidFill>
            </a:endParaRPr>
          </a:p>
        </p:txBody>
      </p:sp>
      <p:sp>
        <p:nvSpPr>
          <p:cNvPr id="10" name="Rectangle 9"/>
          <p:cNvSpPr/>
          <p:nvPr/>
        </p:nvSpPr>
        <p:spPr>
          <a:xfrm>
            <a:off x="611188" y="2262488"/>
            <a:ext cx="9167813" cy="1512551"/>
          </a:xfrm>
          <a:prstGeom prst="rect">
            <a:avLst/>
          </a:prstGeom>
        </p:spPr>
        <p:txBody>
          <a:bodyPr wrap="square">
            <a:spAutoFit/>
          </a:bodyPr>
          <a:lstStyle/>
          <a:p>
            <a:pPr algn="just">
              <a:lnSpc>
                <a:spcPct val="150000"/>
              </a:lnSpc>
            </a:pPr>
            <a:r>
              <a:rPr lang="ro-RO" sz="2000" dirty="0"/>
              <a:t>Acţiunile desfăşurate cu acest prilej au ca scop creşterea, la nivel global, a gradului de conştientizare a populaţiei privind importanţa menţinerii unei stări optime a sănătăţii orale la orice vârstă.</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4"/>
          <p:cNvSpPr>
            <a:spLocks noGrp="1"/>
          </p:cNvSpPr>
          <p:nvPr>
            <p:ph idx="1"/>
          </p:nvPr>
        </p:nvSpPr>
        <p:spPr>
          <a:xfrm>
            <a:off x="611188" y="1092235"/>
            <a:ext cx="9429750" cy="4993076"/>
          </a:xfrm>
        </p:spPr>
        <p:txBody>
          <a:bodyPr>
            <a:noAutofit/>
          </a:bodyPr>
          <a:lstStyle/>
          <a:p>
            <a:pPr algn="just"/>
            <a:r>
              <a:rPr lang="ro-RO" altLang="ro-RO" sz="2400" dirty="0">
                <a:latin typeface="Calibri" pitchFamily="34" charset="0"/>
              </a:rPr>
              <a:t>Cariile dentare şi boala peridontală reprezintă la ora actuală cele mai frecvente boli infecţioase în întreaga lume.</a:t>
            </a:r>
          </a:p>
          <a:p>
            <a:pPr algn="just"/>
            <a:r>
              <a:rPr lang="ro-RO" altLang="ro-RO" sz="2400" dirty="0">
                <a:latin typeface="Calibri" pitchFamily="34" charset="0"/>
              </a:rPr>
              <a:t>Larga răspândire a acestor boli este în strânsă corelaţie cu stilul de viaţă şi în special cu un consum crescut de zahăr, alcool şi tutun dar şi cu o igienă orală deficitară</a:t>
            </a:r>
            <a:r>
              <a:rPr lang="en-US" altLang="ro-RO" sz="2400" dirty="0">
                <a:latin typeface="Calibri" pitchFamily="34" charset="0"/>
              </a:rPr>
              <a:t>.</a:t>
            </a:r>
            <a:endParaRPr lang="de-DE" altLang="ro-RO" sz="2400" dirty="0">
              <a:latin typeface="Calibri" pitchFamily="34" charset="0"/>
            </a:endParaRPr>
          </a:p>
          <a:p>
            <a:pPr algn="just"/>
            <a:r>
              <a:rPr lang="ro-RO" altLang="ro-RO" sz="2400" dirty="0">
                <a:latin typeface="Calibri" pitchFamily="34" charset="0"/>
              </a:rPr>
              <a:t>În plus, afecţiunile orale depind în mod semnificativ şi de atitudinea faţă de starea de sănătate. Acest lucru este la rândul său strâns legat de factorii socio-economici, cum ar fi educaţia</a:t>
            </a:r>
            <a:r>
              <a:rPr lang="en-US" altLang="ro-RO" sz="2400" dirty="0">
                <a:solidFill>
                  <a:srgbClr val="FF0000"/>
                </a:solidFill>
                <a:latin typeface="Calibri" pitchFamily="34" charset="0"/>
              </a:rPr>
              <a:t> </a:t>
            </a:r>
            <a:r>
              <a:rPr lang="ro-RO" altLang="ro-RO" sz="2400" dirty="0">
                <a:latin typeface="Calibri" pitchFamily="34" charset="0"/>
              </a:rPr>
              <a:t>şi veniturile.</a:t>
            </a:r>
          </a:p>
          <a:p>
            <a:pPr algn="just"/>
            <a:r>
              <a:rPr lang="ro-RO" altLang="ro-RO" sz="2400" dirty="0">
                <a:latin typeface="Calibri" pitchFamily="34" charset="0"/>
              </a:rPr>
              <a:t>Afecţiunile dentare au drept consecinţă durerea şi suferinţa dar şi absenteismul de la locul de muncă şi şcoală, iar netratate afectează serios calitatea vieţii unei persoane.  </a:t>
            </a:r>
          </a:p>
          <a:p>
            <a:pPr eaLnBrk="1" hangingPunct="1"/>
            <a:endParaRPr lang="en-US" altLang="ro-RO" sz="2400" dirty="0"/>
          </a:p>
        </p:txBody>
      </p:sp>
      <p:sp>
        <p:nvSpPr>
          <p:cNvPr id="3" name="Text Box 7"/>
          <p:cNvSpPr txBox="1">
            <a:spLocks noChangeArrowheads="1"/>
          </p:cNvSpPr>
          <p:nvPr/>
        </p:nvSpPr>
        <p:spPr bwMode="auto">
          <a:xfrm>
            <a:off x="1135063" y="40412"/>
            <a:ext cx="8469313" cy="661741"/>
          </a:xfrm>
          <a:prstGeom prst="rect">
            <a:avLst/>
          </a:prstGeom>
          <a:solidFill>
            <a:schemeClr val="bg1"/>
          </a:solidFill>
          <a:ln w="9525">
            <a:noFill/>
            <a:miter lim="800000"/>
            <a:headEnd/>
            <a:tailEnd/>
          </a:ln>
        </p:spPr>
        <p:txBody>
          <a:bodyPr wrap="square">
            <a:spAutoFit/>
          </a:bodyPr>
          <a:lstStyle/>
          <a:p>
            <a:pPr algn="ctr" eaLnBrk="1" hangingPunct="1">
              <a:spcBef>
                <a:spcPct val="50000"/>
              </a:spcBef>
            </a:pPr>
            <a:r>
              <a:rPr lang="ro-RO" altLang="de-DE" sz="3600" b="1" dirty="0">
                <a:solidFill>
                  <a:srgbClr val="0070C0"/>
                </a:solidFill>
              </a:rPr>
              <a:t>Contextul desfăşurării campaniei</a:t>
            </a:r>
            <a:endParaRPr lang="en-US" altLang="de-DE" sz="3600" b="1" dirty="0">
              <a:solidFill>
                <a:srgbClr val="0070C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7"/>
          <p:cNvSpPr txBox="1">
            <a:spLocks noChangeArrowheads="1"/>
          </p:cNvSpPr>
          <p:nvPr/>
        </p:nvSpPr>
        <p:spPr bwMode="auto">
          <a:xfrm>
            <a:off x="1920876" y="156035"/>
            <a:ext cx="7092321" cy="661741"/>
          </a:xfrm>
          <a:prstGeom prst="rect">
            <a:avLst/>
          </a:prstGeom>
          <a:solidFill>
            <a:schemeClr val="bg1"/>
          </a:solidFill>
          <a:ln w="9525">
            <a:noFill/>
            <a:miter lim="800000"/>
            <a:headEnd/>
            <a:tailEnd/>
          </a:ln>
        </p:spPr>
        <p:txBody>
          <a:bodyPr wrap="square">
            <a:spAutoFit/>
          </a:bodyPr>
          <a:lstStyle/>
          <a:p>
            <a:pPr algn="ctr" eaLnBrk="1" hangingPunct="1">
              <a:spcBef>
                <a:spcPct val="50000"/>
              </a:spcBef>
            </a:pPr>
            <a:r>
              <a:rPr lang="ro-RO" altLang="de-DE" sz="3600" b="1" dirty="0">
                <a:solidFill>
                  <a:srgbClr val="006699"/>
                </a:solidFill>
              </a:rPr>
              <a:t>Contextul european şi naţional</a:t>
            </a:r>
            <a:endParaRPr lang="en-US" altLang="de-DE" sz="3600" b="1" dirty="0">
              <a:solidFill>
                <a:srgbClr val="006699"/>
              </a:solidFill>
            </a:endParaRPr>
          </a:p>
        </p:txBody>
      </p:sp>
      <p:sp>
        <p:nvSpPr>
          <p:cNvPr id="1026" name="Rectangle 2"/>
          <p:cNvSpPr>
            <a:spLocks noChangeArrowheads="1"/>
          </p:cNvSpPr>
          <p:nvPr/>
        </p:nvSpPr>
        <p:spPr bwMode="auto">
          <a:xfrm>
            <a:off x="436562" y="1092236"/>
            <a:ext cx="9691688" cy="31196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lnSpc>
                <a:spcPct val="150000"/>
              </a:lnSpc>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ro-RO" sz="2400" b="0" i="0" u="none" strike="noStrike" cap="none" normalizeH="0" baseline="0" dirty="0">
                <a:ln>
                  <a:noFill/>
                </a:ln>
                <a:solidFill>
                  <a:srgbClr val="212121"/>
                </a:solidFill>
                <a:effectLst/>
                <a:latin typeface="Arial" pitchFamily="34" charset="0"/>
                <a:ea typeface="Times New Roman" pitchFamily="18" charset="0"/>
                <a:cs typeface="Arial" pitchFamily="34" charset="0"/>
              </a:rPr>
              <a:t>Studiile europene şi naţionale </a:t>
            </a:r>
            <a:r>
              <a:rPr lang="en-US" sz="2400" dirty="0" err="1">
                <a:solidFill>
                  <a:srgbClr val="212121"/>
                </a:solidFill>
                <a:latin typeface="Arial" pitchFamily="34" charset="0"/>
                <a:ea typeface="Times New Roman" pitchFamily="18" charset="0"/>
                <a:cs typeface="Arial" pitchFamily="34" charset="0"/>
              </a:rPr>
              <a:t>referitoare</a:t>
            </a:r>
            <a:r>
              <a:rPr lang="vi-VN" sz="2400" dirty="0">
                <a:solidFill>
                  <a:srgbClr val="212121"/>
                </a:solidFill>
                <a:latin typeface="Arial" pitchFamily="34" charset="0"/>
                <a:ea typeface="Times New Roman" pitchFamily="18" charset="0"/>
                <a:cs typeface="Arial" pitchFamily="34" charset="0"/>
              </a:rPr>
              <a:t> la sănătatea orală</a:t>
            </a:r>
            <a:r>
              <a:rPr lang="en-US" sz="2400" dirty="0">
                <a:solidFill>
                  <a:srgbClr val="212121"/>
                </a:solidFill>
                <a:latin typeface="Arial" pitchFamily="34" charset="0"/>
                <a:ea typeface="Times New Roman" pitchFamily="18" charset="0"/>
                <a:cs typeface="Arial" pitchFamily="34" charset="0"/>
              </a:rPr>
              <a:t>,</a:t>
            </a:r>
            <a:r>
              <a:rPr lang="vi-VN" sz="2400" dirty="0">
                <a:solidFill>
                  <a:srgbClr val="212121"/>
                </a:solidFill>
                <a:latin typeface="Arial" pitchFamily="34" charset="0"/>
                <a:ea typeface="Times New Roman" pitchFamily="18" charset="0"/>
                <a:cs typeface="Arial" pitchFamily="34" charset="0"/>
              </a:rPr>
              <a:t> </a:t>
            </a:r>
            <a:r>
              <a:rPr lang="ro-RO" sz="2400" dirty="0">
                <a:solidFill>
                  <a:srgbClr val="212121"/>
                </a:solidFill>
                <a:latin typeface="Arial" pitchFamily="34" charset="0"/>
                <a:ea typeface="Times New Roman" pitchFamily="18" charset="0"/>
                <a:cs typeface="Arial" pitchFamily="34" charset="0"/>
              </a:rPr>
              <a:t>efectuate în special în rândul </a:t>
            </a:r>
            <a:r>
              <a:rPr lang="vi-VN" sz="2400" dirty="0">
                <a:solidFill>
                  <a:srgbClr val="212121"/>
                </a:solidFill>
                <a:latin typeface="Arial" pitchFamily="34" charset="0"/>
                <a:ea typeface="Times New Roman" pitchFamily="18" charset="0"/>
                <a:cs typeface="Arial" pitchFamily="34" charset="0"/>
              </a:rPr>
              <a:t>copiilor, </a:t>
            </a:r>
            <a:r>
              <a:rPr lang="ro-RO" sz="2400" dirty="0">
                <a:solidFill>
                  <a:srgbClr val="212121"/>
                </a:solidFill>
                <a:latin typeface="Arial" pitchFamily="34" charset="0"/>
                <a:ea typeface="Times New Roman" pitchFamily="18" charset="0"/>
                <a:cs typeface="Arial" pitchFamily="34" charset="0"/>
              </a:rPr>
              <a:t>confirmă deficienţe atât în ceea ce priveşte starea de sănătate cât şi în însuşirea şi implementarea comportamentelor de igienă orală sănătoase.</a:t>
            </a:r>
          </a:p>
          <a:p>
            <a:pPr fontAlgn="base">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vi-VN" sz="2400" dirty="0">
              <a:solidFill>
                <a:srgbClr val="212121"/>
              </a:solidFill>
              <a:latin typeface="Arial" pitchFamily="34" charset="0"/>
              <a:ea typeface="Times New Roman" pitchFamily="18" charset="0"/>
              <a:cs typeface="Arial" pitchFamily="34" charset="0"/>
            </a:endParaRPr>
          </a:p>
          <a:p>
            <a:pPr fontAlgn="base">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vi-VN" sz="2400" dirty="0">
                <a:solidFill>
                  <a:srgbClr val="212121"/>
                </a:solidFill>
                <a:latin typeface="Arial" pitchFamily="34" charset="0"/>
                <a:ea typeface="Times New Roman" pitchFamily="18" charset="0"/>
                <a:cs typeface="Arial" pitchFamily="34" charset="0"/>
              </a:rPr>
              <a:t>       </a:t>
            </a:r>
            <a:endParaRPr kumimoji="0" lang="ro-RO" sz="2400" b="0" i="0" u="none" strike="noStrike" cap="none" normalizeH="0" baseline="0" dirty="0">
              <a:ln>
                <a:noFill/>
              </a:ln>
              <a:solidFill>
                <a:schemeClr val="tx1"/>
              </a:solidFill>
              <a:effectLst/>
              <a:latin typeface="Arial" pitchFamily="34" charset="0"/>
              <a:cs typeface="Arial" pitchFamily="34" charset="0"/>
            </a:endParaRPr>
          </a:p>
        </p:txBody>
      </p:sp>
      <p:sp>
        <p:nvSpPr>
          <p:cNvPr id="13" name="TextBox 12"/>
          <p:cNvSpPr txBox="1"/>
          <p:nvPr/>
        </p:nvSpPr>
        <p:spPr>
          <a:xfrm>
            <a:off x="523875" y="3744807"/>
            <a:ext cx="9429750" cy="2239844"/>
          </a:xfrm>
          <a:prstGeom prst="rect">
            <a:avLst/>
          </a:prstGeom>
          <a:noFill/>
        </p:spPr>
        <p:txBody>
          <a:bodyPr wrap="square" rtlCol="0">
            <a:spAutoFit/>
          </a:bodyPr>
          <a:lstStyle/>
          <a:p>
            <a:pPr algn="just">
              <a:lnSpc>
                <a:spcPct val="150000"/>
              </a:lnSpc>
            </a:pPr>
            <a:r>
              <a:rPr lang="ro-RO" sz="2400" dirty="0">
                <a:latin typeface="Arial" pitchFamily="34" charset="0"/>
                <a:cs typeface="Arial" pitchFamily="34" charset="0"/>
              </a:rPr>
              <a:t>Ro</a:t>
            </a:r>
            <a:r>
              <a:rPr lang="vi-VN" sz="2400" dirty="0">
                <a:latin typeface="Arial" pitchFamily="34" charset="0"/>
                <a:cs typeface="Arial" pitchFamily="34" charset="0"/>
              </a:rPr>
              <a:t>mânia nu are un sistem de monitorizare a sănătății orale care colectează date în mod regulat dar</a:t>
            </a:r>
            <a:r>
              <a:rPr lang="ro-RO" sz="2400" dirty="0">
                <a:latin typeface="Arial" pitchFamily="34" charset="0"/>
                <a:cs typeface="Arial" pitchFamily="34" charset="0"/>
              </a:rPr>
              <a:t> studiile desfăşurate în special în şcoli confirmă amploarea problemei şi necesitatea intervenţiilor continue şi susţinute.</a:t>
            </a:r>
            <a:r>
              <a:rPr lang="vi-VN" sz="2400" dirty="0">
                <a:latin typeface="Arial" pitchFamily="34" charset="0"/>
                <a:cs typeface="Arial" pitchFamily="34" charset="0"/>
              </a:rPr>
              <a:t> </a:t>
            </a:r>
            <a:endParaRPr lang="en-U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875" y="468101"/>
            <a:ext cx="9429750" cy="546118"/>
          </a:xfrm>
        </p:spPr>
        <p:txBody>
          <a:bodyPr>
            <a:noAutofit/>
          </a:bodyPr>
          <a:lstStyle/>
          <a:p>
            <a:r>
              <a:rPr lang="ro-RO" sz="2800" b="1" dirty="0">
                <a:solidFill>
                  <a:srgbClr val="0070C0"/>
                </a:solidFill>
              </a:rPr>
              <a:t>Rezultate  evaluare practici sănătate orală ale populației generale*</a:t>
            </a:r>
            <a:r>
              <a:rPr lang="ro-RO" sz="1600" b="1" dirty="0">
                <a:solidFill>
                  <a:schemeClr val="tx2"/>
                </a:solidFill>
              </a:rPr>
              <a:t/>
            </a:r>
            <a:br>
              <a:rPr lang="ro-RO" sz="1600" b="1" dirty="0">
                <a:solidFill>
                  <a:schemeClr val="tx2"/>
                </a:solidFill>
              </a:rPr>
            </a:br>
            <a:endParaRPr lang="en-US" sz="2800" b="1" dirty="0"/>
          </a:p>
        </p:txBody>
      </p:sp>
      <p:sp>
        <p:nvSpPr>
          <p:cNvPr id="3" name="Content Placeholder 2"/>
          <p:cNvSpPr>
            <a:spLocks noGrp="1"/>
          </p:cNvSpPr>
          <p:nvPr>
            <p:ph idx="1"/>
          </p:nvPr>
        </p:nvSpPr>
        <p:spPr>
          <a:xfrm>
            <a:off x="261939" y="1092236"/>
            <a:ext cx="9953625" cy="5539193"/>
          </a:xfrm>
        </p:spPr>
        <p:txBody>
          <a:bodyPr>
            <a:normAutofit fontScale="25000" lnSpcReduction="20000"/>
          </a:bodyPr>
          <a:lstStyle/>
          <a:p>
            <a:pPr algn="just"/>
            <a:r>
              <a:rPr lang="ro-RO" sz="8000" dirty="0"/>
              <a:t>În ceea ce privește </a:t>
            </a:r>
            <a:r>
              <a:rPr lang="ro-RO" sz="8000" b="1" dirty="0"/>
              <a:t>frecvența spălării zilnice pe dinți</a:t>
            </a:r>
            <a:r>
              <a:rPr lang="ro-RO" sz="8000" dirty="0"/>
              <a:t> 18 % dintre participanți se spală de mai puțin de două ori pe zi, 33,7 % se spală mai puțin de două minute pe dinți și doar 33,6 % după ce mănâncă în maximum 15 minute. </a:t>
            </a:r>
          </a:p>
          <a:p>
            <a:pPr marL="0" indent="0" algn="just">
              <a:buNone/>
            </a:pPr>
            <a:endParaRPr lang="en-US" sz="8000" dirty="0"/>
          </a:p>
          <a:p>
            <a:pPr algn="just"/>
            <a:r>
              <a:rPr lang="ro-RO" sz="8000" dirty="0"/>
              <a:t>Numai </a:t>
            </a:r>
            <a:r>
              <a:rPr lang="ro-RO" sz="8000" b="1" dirty="0"/>
              <a:t>70,2 %</a:t>
            </a:r>
            <a:r>
              <a:rPr lang="ro-RO" sz="8000" dirty="0"/>
              <a:t> din respondenți au fost </a:t>
            </a:r>
            <a:r>
              <a:rPr lang="ro-RO" sz="8000" b="1" dirty="0"/>
              <a:t>instruiți cu privire la tehnica corectă de periaj</a:t>
            </a:r>
            <a:r>
              <a:rPr lang="ro-RO" sz="8000" dirty="0"/>
              <a:t> al dinților și doar </a:t>
            </a:r>
            <a:r>
              <a:rPr lang="ro-RO" sz="8000" b="1" dirty="0"/>
              <a:t>28,2 %</a:t>
            </a:r>
            <a:r>
              <a:rPr lang="ro-RO" sz="8000" dirty="0"/>
              <a:t> își </a:t>
            </a:r>
            <a:r>
              <a:rPr lang="ro-RO" sz="8000" b="1" dirty="0"/>
              <a:t>schimbă lunar periuța de dinți</a:t>
            </a:r>
            <a:r>
              <a:rPr lang="ro-RO" sz="8000" dirty="0"/>
              <a:t>. Referitor </a:t>
            </a:r>
            <a:r>
              <a:rPr lang="ro-RO" sz="8000" b="1" dirty="0"/>
              <a:t>la mijoacele utilizate pentru asigurarea igienei orale:</a:t>
            </a:r>
            <a:r>
              <a:rPr lang="ro-RO" sz="8000" dirty="0"/>
              <a:t> 1,9 % nu utilizează pastă de dinți, 57,3 % utilizează o pastă de dinți cu fluor, 24, 7 %  folosesc doar periuța de dinți,  55,6 %   folosesc apa de gură și 29, 5 % ața interdentară. Un procent relativ mare, 48, 7 % utilizează guma de mestecat ca mijloc de asigurare a igienei orale iar 24,9 %  folosesc scobitori. </a:t>
            </a:r>
          </a:p>
          <a:p>
            <a:pPr marL="0" indent="0" algn="just">
              <a:buNone/>
            </a:pPr>
            <a:endParaRPr lang="en-US" sz="8000" dirty="0"/>
          </a:p>
          <a:p>
            <a:pPr algn="just"/>
            <a:r>
              <a:rPr lang="ro-RO" sz="8000" dirty="0"/>
              <a:t>În ceea ce privește </a:t>
            </a:r>
            <a:r>
              <a:rPr lang="ro-RO" sz="8000" b="1" dirty="0"/>
              <a:t>starea de sănătate orală</a:t>
            </a:r>
            <a:r>
              <a:rPr lang="ro-RO" sz="8000" dirty="0"/>
              <a:t> doar 27,6 % dintre participanții la studiu au afirmat că în ultimul an nu au avut nici un disconfort la nivelul dinților și doar 15, 9 % se duc de două ori pe an la control la medicul stomatolog.</a:t>
            </a:r>
          </a:p>
          <a:p>
            <a:pPr marL="0" indent="0" algn="just">
              <a:buNone/>
            </a:pPr>
            <a:endParaRPr lang="en-US" sz="8000" dirty="0"/>
          </a:p>
          <a:p>
            <a:pPr algn="just"/>
            <a:r>
              <a:rPr lang="ro-RO" sz="8000" dirty="0"/>
              <a:t>Referitor la </a:t>
            </a:r>
            <a:r>
              <a:rPr lang="ro-RO" sz="8000" b="1" dirty="0"/>
              <a:t>consumul de produse îndulcite, alcool și fumat: </a:t>
            </a:r>
            <a:endParaRPr lang="en-US" sz="8000" dirty="0"/>
          </a:p>
          <a:p>
            <a:pPr algn="just"/>
            <a:r>
              <a:rPr lang="ro-RO" sz="8000" dirty="0"/>
              <a:t>Doar 50,4 % dintre respondenți nu consumă zilnic dulciuri, 53,4 % nu consumă zilnic băuturi acidulate îndulcite și 61, 3 % nu consumă deloc  băuturi alcoolice.20,1 % dintre participanții la studiu fumează. </a:t>
            </a:r>
            <a:endParaRPr lang="en-US" sz="8000" dirty="0"/>
          </a:p>
          <a:p>
            <a:endParaRPr lang="ro-RO" dirty="0"/>
          </a:p>
          <a:p>
            <a:pPr marL="0" indent="0">
              <a:buNone/>
            </a:pPr>
            <a:r>
              <a:rPr lang="ro-RO" sz="4000" dirty="0"/>
              <a:t>*</a:t>
            </a:r>
            <a:r>
              <a:rPr lang="fr-FR" sz="2800" dirty="0" err="1">
                <a:effectLst/>
                <a:ea typeface="Times New Roman" panose="02020603050405020304" pitchFamily="18" charset="0"/>
              </a:rPr>
              <a:t>Studiu</a:t>
            </a:r>
            <a:r>
              <a:rPr lang="fr-FR" sz="2800" dirty="0">
                <a:effectLst/>
                <a:ea typeface="Times New Roman" panose="02020603050405020304" pitchFamily="18" charset="0"/>
              </a:rPr>
              <a:t> </a:t>
            </a:r>
            <a:r>
              <a:rPr lang="fr-FR" sz="2800" dirty="0" err="1">
                <a:effectLst/>
                <a:ea typeface="Times New Roman" panose="02020603050405020304" pitchFamily="18" charset="0"/>
              </a:rPr>
              <a:t>efectuat</a:t>
            </a:r>
            <a:r>
              <a:rPr lang="fr-FR" sz="2800" dirty="0">
                <a:effectLst/>
                <a:ea typeface="Times New Roman" panose="02020603050405020304" pitchFamily="18" charset="0"/>
              </a:rPr>
              <a:t> </a:t>
            </a:r>
            <a:r>
              <a:rPr lang="fr-FR" sz="2800" dirty="0" err="1">
                <a:effectLst/>
                <a:ea typeface="Times New Roman" panose="02020603050405020304" pitchFamily="18" charset="0"/>
              </a:rPr>
              <a:t>pe</a:t>
            </a:r>
            <a:r>
              <a:rPr lang="fr-FR" sz="2800" dirty="0">
                <a:effectLst/>
                <a:ea typeface="Times New Roman" panose="02020603050405020304" pitchFamily="18" charset="0"/>
              </a:rPr>
              <a:t> </a:t>
            </a:r>
            <a:r>
              <a:rPr lang="fr-FR" sz="2800" dirty="0">
                <a:solidFill>
                  <a:srgbClr val="0D0D0D"/>
                </a:solidFill>
                <a:effectLst/>
                <a:ea typeface="Times New Roman" panose="02020603050405020304" pitchFamily="18" charset="0"/>
              </a:rPr>
              <a:t>4592 de </a:t>
            </a:r>
            <a:r>
              <a:rPr lang="fr-FR" sz="2800" dirty="0" err="1">
                <a:solidFill>
                  <a:srgbClr val="0D0D0D"/>
                </a:solidFill>
                <a:effectLst/>
                <a:ea typeface="Times New Roman" panose="02020603050405020304" pitchFamily="18" charset="0"/>
              </a:rPr>
              <a:t>respondenti</a:t>
            </a:r>
            <a:endParaRPr lang="en-US" sz="4000" dirty="0"/>
          </a:p>
        </p:txBody>
      </p:sp>
    </p:spTree>
    <p:extLst>
      <p:ext uri="{BB962C8B-B14F-4D97-AF65-F5344CB8AC3E}">
        <p14:creationId xmlns:p14="http://schemas.microsoft.com/office/powerpoint/2010/main" val="3462827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536609" y="341324"/>
            <a:ext cx="9429750" cy="1170252"/>
          </a:xfrm>
        </p:spPr>
        <p:txBody>
          <a:bodyPr/>
          <a:lstStyle/>
          <a:p>
            <a:pPr eaLnBrk="1" hangingPunct="1"/>
            <a:r>
              <a:rPr lang="en-US" altLang="ro-RO" sz="3600" b="1" dirty="0">
                <a:solidFill>
                  <a:srgbClr val="0070C0"/>
                </a:solidFill>
              </a:rPr>
              <a:t>TEMA CAMPANIEI</a:t>
            </a:r>
            <a:r>
              <a:rPr lang="en-US" altLang="ro-RO" sz="3600" dirty="0">
                <a:solidFill>
                  <a:srgbClr val="0070C0"/>
                </a:solidFill>
              </a:rPr>
              <a:t> </a:t>
            </a:r>
            <a:r>
              <a:rPr lang="en-US" altLang="ro-RO" sz="3200" dirty="0">
                <a:solidFill>
                  <a:schemeClr val="tx1"/>
                </a:solidFill>
              </a:rPr>
              <a:t/>
            </a:r>
            <a:br>
              <a:rPr lang="en-US" altLang="ro-RO" sz="3200" dirty="0">
                <a:solidFill>
                  <a:schemeClr val="tx1"/>
                </a:solidFill>
              </a:rPr>
            </a:br>
            <a:endParaRPr lang="en-US" altLang="ro-RO" sz="3200" dirty="0">
              <a:solidFill>
                <a:schemeClr val="tx1"/>
              </a:solidFill>
            </a:endParaRPr>
          </a:p>
        </p:txBody>
      </p:sp>
      <p:sp>
        <p:nvSpPr>
          <p:cNvPr id="4099" name="Content Placeholder 4"/>
          <p:cNvSpPr>
            <a:spLocks noGrp="1"/>
          </p:cNvSpPr>
          <p:nvPr>
            <p:ph idx="1"/>
          </p:nvPr>
        </p:nvSpPr>
        <p:spPr>
          <a:xfrm>
            <a:off x="536609" y="1519703"/>
            <a:ext cx="9429750" cy="4633873"/>
          </a:xfrm>
        </p:spPr>
        <p:txBody>
          <a:bodyPr/>
          <a:lstStyle/>
          <a:p>
            <a:pPr eaLnBrk="1" hangingPunct="1">
              <a:spcBef>
                <a:spcPct val="50000"/>
              </a:spcBef>
              <a:buNone/>
            </a:pPr>
            <a:r>
              <a:rPr lang="it-IT" altLang="ro-RO" sz="2600" b="1" dirty="0"/>
              <a:t>    Campanie de informare </a:t>
            </a:r>
            <a:r>
              <a:rPr lang="ro-RO" altLang="ro-RO" sz="2600" b="1" dirty="0"/>
              <a:t>și conștientizare </a:t>
            </a:r>
            <a:r>
              <a:rPr lang="it-IT" altLang="ro-RO" sz="2600" b="1" dirty="0"/>
              <a:t>a populaţiei cu privire la:</a:t>
            </a:r>
          </a:p>
          <a:p>
            <a:pPr eaLnBrk="1" hangingPunct="1">
              <a:spcBef>
                <a:spcPct val="50000"/>
              </a:spcBef>
              <a:buFontTx/>
              <a:buNone/>
            </a:pPr>
            <a:endParaRPr lang="ro-RO" altLang="ro-RO" sz="1600" b="1" dirty="0"/>
          </a:p>
          <a:p>
            <a:pPr lvl="3" eaLnBrk="1" hangingPunct="1">
              <a:lnSpc>
                <a:spcPct val="110000"/>
              </a:lnSpc>
              <a:spcBef>
                <a:spcPct val="50000"/>
              </a:spcBef>
              <a:buFont typeface="Wingdings" pitchFamily="2" charset="2"/>
              <a:buChar char="Ø"/>
            </a:pPr>
            <a:r>
              <a:rPr lang="ro-RO" altLang="ro-RO" sz="2400" b="1" dirty="0"/>
              <a:t>I</a:t>
            </a:r>
            <a:r>
              <a:rPr lang="it-IT" altLang="ro-RO" sz="2400" b="1" dirty="0"/>
              <a:t>mportan</a:t>
            </a:r>
            <a:r>
              <a:rPr lang="ro-RO" altLang="ro-RO" sz="2400" b="1" dirty="0"/>
              <a:t>ţ</a:t>
            </a:r>
            <a:r>
              <a:rPr lang="it-IT" altLang="ro-RO" sz="2400" b="1" dirty="0"/>
              <a:t>a s</a:t>
            </a:r>
            <a:r>
              <a:rPr lang="ro-RO" altLang="ro-RO" sz="2400" b="1" dirty="0"/>
              <a:t>ă</a:t>
            </a:r>
            <a:r>
              <a:rPr lang="it-IT" altLang="ro-RO" sz="2400" b="1" dirty="0"/>
              <a:t>n</a:t>
            </a:r>
            <a:r>
              <a:rPr lang="ro-RO" altLang="ro-RO" sz="2400" b="1" dirty="0"/>
              <a:t>ă</a:t>
            </a:r>
            <a:r>
              <a:rPr lang="it-IT" altLang="ro-RO" sz="2400" b="1" dirty="0"/>
              <a:t>t</a:t>
            </a:r>
            <a:r>
              <a:rPr lang="ro-RO" altLang="ro-RO" sz="2400" b="1" dirty="0"/>
              <a:t>ăţ</a:t>
            </a:r>
            <a:r>
              <a:rPr lang="it-IT" altLang="ro-RO" sz="2400" b="1" dirty="0"/>
              <a:t>ii orale</a:t>
            </a:r>
            <a:endParaRPr lang="ro-RO" altLang="ro-RO" sz="2400" b="1" dirty="0"/>
          </a:p>
          <a:p>
            <a:pPr lvl="3" eaLnBrk="1" hangingPunct="1">
              <a:lnSpc>
                <a:spcPct val="110000"/>
              </a:lnSpc>
              <a:spcBef>
                <a:spcPct val="50000"/>
              </a:spcBef>
              <a:buFont typeface="Wingdings" pitchFamily="2" charset="2"/>
              <a:buChar char="Ø"/>
            </a:pPr>
            <a:r>
              <a:rPr lang="it-IT" altLang="ro-RO" sz="2400" b="1" dirty="0"/>
              <a:t>Factorii de risc pentru bolile cavit</a:t>
            </a:r>
            <a:r>
              <a:rPr lang="ro-RO" altLang="ro-RO" sz="2400" b="1" dirty="0"/>
              <a:t>ății orale </a:t>
            </a:r>
            <a:endParaRPr lang="it-IT" altLang="ro-RO" sz="2400" b="1" dirty="0"/>
          </a:p>
          <a:p>
            <a:pPr lvl="3" eaLnBrk="1" hangingPunct="1">
              <a:lnSpc>
                <a:spcPct val="110000"/>
              </a:lnSpc>
              <a:spcBef>
                <a:spcPct val="50000"/>
              </a:spcBef>
              <a:buFont typeface="Wingdings" pitchFamily="2" charset="2"/>
              <a:buChar char="Ø"/>
            </a:pPr>
            <a:r>
              <a:rPr lang="it-IT" altLang="ro-RO" sz="2400" b="1" dirty="0"/>
              <a:t>Posibilit</a:t>
            </a:r>
            <a:r>
              <a:rPr lang="ro-RO" altLang="ro-RO" sz="2400" b="1" dirty="0"/>
              <a:t>ăţ</a:t>
            </a:r>
            <a:r>
              <a:rPr lang="it-IT" altLang="ro-RO" sz="2400" b="1" dirty="0"/>
              <a:t>i</a:t>
            </a:r>
            <a:r>
              <a:rPr lang="ro-RO" altLang="ro-RO" sz="2400" b="1" dirty="0"/>
              <a:t>le </a:t>
            </a:r>
            <a:r>
              <a:rPr lang="it-IT" altLang="ro-RO" sz="2400" b="1" dirty="0"/>
              <a:t>de prevenir</a:t>
            </a:r>
            <a:r>
              <a:rPr lang="ro-RO" altLang="ro-RO" sz="2400" b="1" dirty="0"/>
              <a:t>e a problemelor de sănătate orală</a:t>
            </a:r>
          </a:p>
          <a:p>
            <a:pPr eaLnBrk="1" hangingPunct="1"/>
            <a:endParaRPr lang="en-US" altLang="ro-RO"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6609" y="341324"/>
            <a:ext cx="9429750" cy="1170252"/>
          </a:xfrm>
        </p:spPr>
        <p:txBody>
          <a:bodyPr/>
          <a:lstStyle/>
          <a:p>
            <a:pPr eaLnBrk="1" hangingPunct="1">
              <a:defRPr/>
            </a:pPr>
            <a:r>
              <a:rPr lang="en-US" sz="3600" b="1" dirty="0">
                <a:solidFill>
                  <a:srgbClr val="0070C0"/>
                </a:solidFill>
              </a:rPr>
              <a:t>SCOPUL CAMPANIEI</a:t>
            </a:r>
            <a:r>
              <a:rPr lang="en-US" sz="3600" dirty="0">
                <a:solidFill>
                  <a:srgbClr val="0070C0"/>
                </a:solidFill>
              </a:rPr>
              <a:t> </a:t>
            </a:r>
            <a:r>
              <a:rPr lang="en-US" sz="3200" dirty="0">
                <a:solidFill>
                  <a:schemeClr val="tx1"/>
                </a:solidFill>
              </a:rPr>
              <a:t/>
            </a:r>
            <a:br>
              <a:rPr lang="en-US" sz="3200" dirty="0">
                <a:solidFill>
                  <a:schemeClr val="tx1"/>
                </a:solidFill>
              </a:rPr>
            </a:br>
            <a:endParaRPr lang="en-US" sz="3200" dirty="0">
              <a:solidFill>
                <a:schemeClr val="tx1"/>
              </a:solidFill>
            </a:endParaRPr>
          </a:p>
        </p:txBody>
      </p:sp>
      <p:sp>
        <p:nvSpPr>
          <p:cNvPr id="5123" name="Content Placeholder 4"/>
          <p:cNvSpPr>
            <a:spLocks noGrp="1"/>
          </p:cNvSpPr>
          <p:nvPr>
            <p:ph idx="1"/>
          </p:nvPr>
        </p:nvSpPr>
        <p:spPr>
          <a:xfrm>
            <a:off x="536609" y="1888659"/>
            <a:ext cx="9429750" cy="4633874"/>
          </a:xfrm>
        </p:spPr>
        <p:txBody>
          <a:bodyPr/>
          <a:lstStyle/>
          <a:p>
            <a:pPr algn="ctr" eaLnBrk="1" hangingPunct="1">
              <a:lnSpc>
                <a:spcPct val="170000"/>
              </a:lnSpc>
              <a:spcBef>
                <a:spcPct val="50000"/>
              </a:spcBef>
              <a:buFontTx/>
              <a:buNone/>
            </a:pPr>
            <a:r>
              <a:rPr lang="ro-RO" altLang="ro-RO" sz="2000" b="1" dirty="0"/>
              <a:t>	</a:t>
            </a:r>
            <a:r>
              <a:rPr lang="en-US" altLang="ro-RO" sz="2800" b="1" dirty="0" err="1">
                <a:solidFill>
                  <a:srgbClr val="003366"/>
                </a:solidFill>
              </a:rPr>
              <a:t>Informarea</a:t>
            </a:r>
            <a:r>
              <a:rPr lang="en-US" altLang="ro-RO" sz="2800" b="1" dirty="0">
                <a:solidFill>
                  <a:srgbClr val="003366"/>
                </a:solidFill>
              </a:rPr>
              <a:t> </a:t>
            </a:r>
            <a:r>
              <a:rPr lang="ro-RO" altLang="ro-RO" sz="2800" b="1" dirty="0">
                <a:solidFill>
                  <a:srgbClr val="003366"/>
                </a:solidFill>
              </a:rPr>
              <a:t>populaţiei generale</a:t>
            </a:r>
            <a:r>
              <a:rPr lang="en-US" altLang="ro-RO" sz="2800" b="1" dirty="0">
                <a:solidFill>
                  <a:srgbClr val="003366"/>
                </a:solidFill>
              </a:rPr>
              <a:t> ( </a:t>
            </a:r>
            <a:r>
              <a:rPr lang="en-US" altLang="ro-RO" sz="2800" b="1" dirty="0" err="1">
                <a:solidFill>
                  <a:srgbClr val="003366"/>
                </a:solidFill>
              </a:rPr>
              <a:t>inclusiv</a:t>
            </a:r>
            <a:r>
              <a:rPr lang="en-US" altLang="ro-RO" sz="2800" b="1" dirty="0">
                <a:solidFill>
                  <a:srgbClr val="003366"/>
                </a:solidFill>
              </a:rPr>
              <a:t> </a:t>
            </a:r>
            <a:r>
              <a:rPr lang="en-US" altLang="ro-RO" sz="2800" b="1" dirty="0" err="1">
                <a:solidFill>
                  <a:srgbClr val="003366"/>
                </a:solidFill>
              </a:rPr>
              <a:t>copii</a:t>
            </a:r>
            <a:r>
              <a:rPr lang="en-US" altLang="ro-RO" sz="2800" b="1" dirty="0">
                <a:solidFill>
                  <a:srgbClr val="003366"/>
                </a:solidFill>
              </a:rPr>
              <a:t> </a:t>
            </a:r>
            <a:r>
              <a:rPr lang="ro-RO" altLang="ro-RO" sz="2800" b="1" dirty="0">
                <a:solidFill>
                  <a:srgbClr val="003366"/>
                </a:solidFill>
              </a:rPr>
              <a:t>și</a:t>
            </a:r>
            <a:r>
              <a:rPr lang="en-US" altLang="ro-RO" sz="2800" b="1" dirty="0">
                <a:solidFill>
                  <a:srgbClr val="003366"/>
                </a:solidFill>
              </a:rPr>
              <a:t> </a:t>
            </a:r>
            <a:r>
              <a:rPr lang="en-US" altLang="ro-RO" sz="2800" b="1" dirty="0" err="1">
                <a:solidFill>
                  <a:srgbClr val="003366"/>
                </a:solidFill>
              </a:rPr>
              <a:t>adolescen</a:t>
            </a:r>
            <a:r>
              <a:rPr lang="ro-RO" altLang="ro-RO" sz="2800" b="1" dirty="0">
                <a:solidFill>
                  <a:srgbClr val="003366"/>
                </a:solidFill>
              </a:rPr>
              <a:t>ț</a:t>
            </a:r>
            <a:r>
              <a:rPr lang="en-US" altLang="ro-RO" sz="2800" b="1" dirty="0">
                <a:solidFill>
                  <a:srgbClr val="003366"/>
                </a:solidFill>
              </a:rPr>
              <a:t>i</a:t>
            </a:r>
            <a:r>
              <a:rPr lang="ro-RO" altLang="ro-RO" sz="2800" b="1" dirty="0">
                <a:solidFill>
                  <a:srgbClr val="003366"/>
                </a:solidFill>
              </a:rPr>
              <a:t>) cu privire la importanţa sănătăţii orale și metode de prevenire a afecțiunilor cavității bucale</a:t>
            </a:r>
            <a:r>
              <a:rPr lang="en-US" altLang="ro-RO" sz="2800" b="1" dirty="0">
                <a:solidFill>
                  <a:srgbClr val="003366"/>
                </a:solidFill>
              </a:rPr>
              <a:t>.</a:t>
            </a:r>
            <a:endParaRPr lang="en-US" altLang="ro-RO" sz="2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536609" y="341324"/>
            <a:ext cx="9429750" cy="1170252"/>
          </a:xfrm>
        </p:spPr>
        <p:txBody>
          <a:bodyPr>
            <a:normAutofit/>
          </a:bodyPr>
          <a:lstStyle/>
          <a:p>
            <a:pPr eaLnBrk="1" hangingPunct="1"/>
            <a:r>
              <a:rPr lang="en-US" altLang="ro-RO" sz="3600" b="1" dirty="0">
                <a:solidFill>
                  <a:srgbClr val="0070C0"/>
                </a:solidFill>
              </a:rPr>
              <a:t>OBIECTIVE GENERALE </a:t>
            </a:r>
            <a:r>
              <a:rPr lang="en-US" altLang="ro-RO" sz="2800" b="1" dirty="0">
                <a:solidFill>
                  <a:schemeClr val="tx2"/>
                </a:solidFill>
              </a:rPr>
              <a:t/>
            </a:r>
            <a:br>
              <a:rPr lang="en-US" altLang="ro-RO" sz="2800" b="1" dirty="0">
                <a:solidFill>
                  <a:schemeClr val="tx2"/>
                </a:solidFill>
              </a:rPr>
            </a:br>
            <a:endParaRPr lang="en-US" altLang="ro-RO" sz="2800" b="1" dirty="0">
              <a:solidFill>
                <a:schemeClr val="tx2"/>
              </a:solidFill>
            </a:endParaRPr>
          </a:p>
        </p:txBody>
      </p:sp>
      <p:sp>
        <p:nvSpPr>
          <p:cNvPr id="6147" name="Content Placeholder 4"/>
          <p:cNvSpPr>
            <a:spLocks noGrp="1"/>
          </p:cNvSpPr>
          <p:nvPr>
            <p:ph idx="1"/>
          </p:nvPr>
        </p:nvSpPr>
        <p:spPr>
          <a:xfrm>
            <a:off x="536609" y="1326287"/>
            <a:ext cx="9429750" cy="5132856"/>
          </a:xfrm>
        </p:spPr>
        <p:txBody>
          <a:bodyPr>
            <a:normAutofit/>
          </a:bodyPr>
          <a:lstStyle/>
          <a:p>
            <a:pPr algn="just" eaLnBrk="1" hangingPunct="1">
              <a:lnSpc>
                <a:spcPct val="140000"/>
              </a:lnSpc>
              <a:spcBef>
                <a:spcPct val="50000"/>
              </a:spcBef>
              <a:buFont typeface="Wingdings" pitchFamily="2" charset="2"/>
              <a:buChar char="Ø"/>
            </a:pPr>
            <a:r>
              <a:rPr lang="en-US" altLang="ro-RO" sz="2400" b="1" dirty="0" err="1"/>
              <a:t>Creşterea</a:t>
            </a:r>
            <a:r>
              <a:rPr lang="en-US" altLang="ro-RO" sz="2400" b="1" dirty="0"/>
              <a:t> </a:t>
            </a:r>
            <a:r>
              <a:rPr lang="en-US" altLang="ro-RO" sz="2400" b="1" dirty="0" err="1"/>
              <a:t>numărului</a:t>
            </a:r>
            <a:r>
              <a:rPr lang="en-US" altLang="ro-RO" sz="2400" b="1" dirty="0"/>
              <a:t> de </a:t>
            </a:r>
            <a:r>
              <a:rPr lang="en-US" altLang="ro-RO" sz="2400" b="1" dirty="0" err="1"/>
              <a:t>persoane</a:t>
            </a:r>
            <a:r>
              <a:rPr lang="en-US" altLang="ro-RO" sz="2400" b="1" dirty="0"/>
              <a:t> din </a:t>
            </a:r>
            <a:r>
              <a:rPr lang="en-US" altLang="ro-RO" sz="2400" b="1" dirty="0" err="1"/>
              <a:t>grupul</a:t>
            </a:r>
            <a:r>
              <a:rPr lang="en-US" altLang="ro-RO" sz="2400" b="1" dirty="0"/>
              <a:t> </a:t>
            </a:r>
            <a:r>
              <a:rPr lang="en-US" altLang="ro-RO" sz="2400" b="1" dirty="0" err="1"/>
              <a:t>ţintă</a:t>
            </a:r>
            <a:r>
              <a:rPr lang="en-US" altLang="ro-RO" sz="2400" b="1" dirty="0"/>
              <a:t> </a:t>
            </a:r>
            <a:r>
              <a:rPr lang="en-US" altLang="ro-RO" sz="2400" b="1" dirty="0" err="1"/>
              <a:t>informate</a:t>
            </a:r>
            <a:r>
              <a:rPr lang="en-US" altLang="ro-RO" sz="2400" b="1" dirty="0"/>
              <a:t> </a:t>
            </a:r>
            <a:r>
              <a:rPr lang="en-US" altLang="ro-RO" sz="2400" b="1" dirty="0" err="1"/>
              <a:t>privind</a:t>
            </a:r>
            <a:r>
              <a:rPr lang="en-US" altLang="ro-RO" sz="2400" b="1" dirty="0"/>
              <a:t> </a:t>
            </a:r>
            <a:r>
              <a:rPr lang="ro-RO" altLang="ro-RO" sz="2400" b="1" dirty="0"/>
              <a:t>importanţa sănătăţii orale şi </a:t>
            </a:r>
            <a:r>
              <a:rPr lang="en-US" altLang="ro-RO" sz="2400" b="1" dirty="0" err="1"/>
              <a:t>riscurile</a:t>
            </a:r>
            <a:r>
              <a:rPr lang="en-US" altLang="ro-RO" sz="2400" b="1" dirty="0"/>
              <a:t> </a:t>
            </a:r>
            <a:r>
              <a:rPr lang="en-US" altLang="ro-RO" sz="2400" b="1" dirty="0" err="1"/>
              <a:t>neglij</a:t>
            </a:r>
            <a:r>
              <a:rPr lang="ro-RO" altLang="ro-RO" sz="2400" b="1" dirty="0"/>
              <a:t>ă</a:t>
            </a:r>
            <a:r>
              <a:rPr lang="en-US" altLang="ro-RO" sz="2400" b="1" dirty="0" err="1"/>
              <a:t>rii</a:t>
            </a:r>
            <a:r>
              <a:rPr lang="en-US" altLang="ro-RO" sz="2400" b="1" dirty="0"/>
              <a:t> </a:t>
            </a:r>
            <a:r>
              <a:rPr lang="ro-RO" altLang="ro-RO" sz="2400" b="1" dirty="0"/>
              <a:t>acesteia</a:t>
            </a:r>
            <a:r>
              <a:rPr lang="en-US" altLang="ro-RO" sz="2400" b="1" dirty="0"/>
              <a:t>; </a:t>
            </a:r>
          </a:p>
          <a:p>
            <a:pPr algn="just" eaLnBrk="1" hangingPunct="1">
              <a:lnSpc>
                <a:spcPct val="140000"/>
              </a:lnSpc>
              <a:spcBef>
                <a:spcPct val="50000"/>
              </a:spcBef>
              <a:buFont typeface="Wingdings" pitchFamily="2" charset="2"/>
              <a:buChar char="Ø"/>
            </a:pPr>
            <a:r>
              <a:rPr lang="en-US" altLang="ro-RO" sz="2400" b="1" dirty="0" err="1"/>
              <a:t>Creşterea</a:t>
            </a:r>
            <a:r>
              <a:rPr lang="en-US" altLang="ro-RO" sz="2400" b="1" dirty="0"/>
              <a:t> </a:t>
            </a:r>
            <a:r>
              <a:rPr lang="en-US" altLang="ro-RO" sz="2400" b="1" dirty="0" err="1"/>
              <a:t>numărului</a:t>
            </a:r>
            <a:r>
              <a:rPr lang="en-US" altLang="ro-RO" sz="2400" b="1" dirty="0"/>
              <a:t> de </a:t>
            </a:r>
            <a:r>
              <a:rPr lang="en-US" altLang="ro-RO" sz="2400" b="1" dirty="0" err="1"/>
              <a:t>persoane</a:t>
            </a:r>
            <a:r>
              <a:rPr lang="ro-RO" altLang="ro-RO" sz="2400" b="1" dirty="0"/>
              <a:t> informate pentru a </a:t>
            </a:r>
            <a:r>
              <a:rPr lang="en-US" altLang="ro-RO" sz="2400" b="1" dirty="0"/>
              <a:t>adopt</a:t>
            </a:r>
            <a:r>
              <a:rPr lang="ro-RO" altLang="ro-RO" sz="2400" b="1" dirty="0"/>
              <a:t>a</a:t>
            </a:r>
            <a:r>
              <a:rPr lang="en-US" altLang="ro-RO" sz="2400" b="1" dirty="0"/>
              <a:t> </a:t>
            </a:r>
            <a:r>
              <a:rPr lang="en-US" altLang="ro-RO" sz="2400" b="1" dirty="0" err="1"/>
              <a:t>comportamente</a:t>
            </a:r>
            <a:r>
              <a:rPr lang="en-US" altLang="ro-RO" sz="2400" b="1" dirty="0"/>
              <a:t> </a:t>
            </a:r>
            <a:r>
              <a:rPr lang="ro-RO" altLang="ro-RO" sz="2400" b="1" dirty="0"/>
              <a:t>sănătoase în vederea menţinerii sănătăţii orale</a:t>
            </a:r>
            <a:r>
              <a:rPr lang="en-US" altLang="ro-RO" sz="2400" b="1" dirty="0"/>
              <a:t>; </a:t>
            </a:r>
            <a:endParaRPr lang="ro-RO" altLang="ro-RO" sz="2400" b="1" dirty="0"/>
          </a:p>
          <a:p>
            <a:pPr algn="just" eaLnBrk="1" hangingPunct="1">
              <a:lnSpc>
                <a:spcPct val="140000"/>
              </a:lnSpc>
              <a:spcBef>
                <a:spcPct val="50000"/>
              </a:spcBef>
              <a:buFont typeface="Wingdings" pitchFamily="2" charset="2"/>
              <a:buChar char="Ø"/>
            </a:pPr>
            <a:r>
              <a:rPr lang="ro-RO" altLang="ro-RO" sz="2400" b="1" dirty="0"/>
              <a:t>Formarea unor deprinderi sănătoase şi încurajarea tratamentului precoce al potenţialelor probleme dentare, pentru a evita îngrijirile tardive, mai dificile şi mai costisitoare</a:t>
            </a:r>
            <a:r>
              <a:rPr lang="en-US" altLang="ro-RO" sz="2400" b="1" dirty="0"/>
              <a:t>.</a:t>
            </a:r>
            <a:endParaRPr lang="ro-RO" altLang="ro-RO" sz="2400" b="1" dirty="0"/>
          </a:p>
          <a:p>
            <a:pPr marL="0" indent="0" algn="just" eaLnBrk="1" hangingPunct="1">
              <a:lnSpc>
                <a:spcPct val="140000"/>
              </a:lnSpc>
              <a:spcBef>
                <a:spcPct val="50000"/>
              </a:spcBef>
              <a:buNone/>
            </a:pPr>
            <a:endParaRPr lang="ro-RO" altLang="ro-RO" sz="2000" b="1" dirty="0"/>
          </a:p>
          <a:p>
            <a:pPr eaLnBrk="1" hangingPunct="1">
              <a:buFontTx/>
              <a:buNone/>
            </a:pPr>
            <a:endParaRPr lang="en-US" altLang="ro-RO"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773</TotalTime>
  <Words>1499</Words>
  <Application>Microsoft Office PowerPoint</Application>
  <PresentationFormat>Custom</PresentationFormat>
  <Paragraphs>166</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Comic Sans MS</vt:lpstr>
      <vt:lpstr>Garamond</vt:lpstr>
      <vt:lpstr>Times New Roman</vt:lpstr>
      <vt:lpstr>Wingdings</vt:lpstr>
      <vt:lpstr>Office Theme</vt:lpstr>
      <vt:lpstr>PowerPoint Presentation</vt:lpstr>
      <vt:lpstr>CUPRINS</vt:lpstr>
      <vt:lpstr>PowerPoint Presentation</vt:lpstr>
      <vt:lpstr>PowerPoint Presentation</vt:lpstr>
      <vt:lpstr>PowerPoint Presentation</vt:lpstr>
      <vt:lpstr>Rezultate  evaluare practici sănătate orală ale populației generale* </vt:lpstr>
      <vt:lpstr>TEMA CAMPANIEI  </vt:lpstr>
      <vt:lpstr>SCOPUL CAMPANIEI  </vt:lpstr>
      <vt:lpstr>OBIECTIVE GENERALE  </vt:lpstr>
      <vt:lpstr> PERIOADA DE DERULARE  A CAMPANIEI </vt:lpstr>
      <vt:lpstr>SLOGANUL CAMPANIEI </vt:lpstr>
      <vt:lpstr>MESAJELE CAMPANIEI  (destinate copiilor)</vt:lpstr>
      <vt:lpstr>MESAJELE CAMPANIEI (destinate adultilor)</vt:lpstr>
      <vt:lpstr>GRUPURILE ŢINTĂ </vt:lpstr>
      <vt:lpstr>ACTIVITĂŢI RECOMANDATE PENTRU DIRECŢIILE  DE SĂNĂTATE PUBLICĂ  </vt:lpstr>
      <vt:lpstr> PARTENERI  PROPUŞI</vt:lpstr>
      <vt:lpstr>INDICATORI DE MONITORIZARE  EVALUARE LA FINALUL CAMPANIEI </vt:lpstr>
      <vt:lpstr>PowerPoint Presentation</vt:lpstr>
      <vt:lpstr>PowerPoint Presentation</vt:lpstr>
      <vt:lpstr>DATE PENTRU INFORMAŢII ŞI CONTACT </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Oana</dc:creator>
  <cp:lastModifiedBy>LENOVO</cp:lastModifiedBy>
  <cp:revision>96</cp:revision>
  <cp:lastPrinted>2021-01-27T06:34:30Z</cp:lastPrinted>
  <dcterms:created xsi:type="dcterms:W3CDTF">2020-12-18T10:43:16Z</dcterms:created>
  <dcterms:modified xsi:type="dcterms:W3CDTF">2021-01-27T06:34:35Z</dcterms:modified>
</cp:coreProperties>
</file>